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1" r:id="rId2"/>
    <p:sldId id="256" r:id="rId3"/>
    <p:sldId id="265" r:id="rId4"/>
    <p:sldId id="348" r:id="rId5"/>
    <p:sldId id="374" r:id="rId6"/>
    <p:sldId id="375" r:id="rId7"/>
    <p:sldId id="359" r:id="rId8"/>
    <p:sldId id="365" r:id="rId9"/>
    <p:sldId id="342" r:id="rId10"/>
    <p:sldId id="325" r:id="rId11"/>
    <p:sldId id="326" r:id="rId12"/>
    <p:sldId id="349" r:id="rId13"/>
    <p:sldId id="344" r:id="rId14"/>
    <p:sldId id="351" r:id="rId15"/>
    <p:sldId id="339" r:id="rId16"/>
    <p:sldId id="327" r:id="rId17"/>
    <p:sldId id="328" r:id="rId18"/>
    <p:sldId id="340" r:id="rId19"/>
    <p:sldId id="352" r:id="rId20"/>
    <p:sldId id="354" r:id="rId21"/>
    <p:sldId id="355" r:id="rId22"/>
    <p:sldId id="334" r:id="rId23"/>
    <p:sldId id="367" r:id="rId24"/>
    <p:sldId id="357" r:id="rId25"/>
    <p:sldId id="336" r:id="rId26"/>
    <p:sldId id="362" r:id="rId27"/>
    <p:sldId id="356" r:id="rId28"/>
    <p:sldId id="350" r:id="rId29"/>
    <p:sldId id="330" r:id="rId30"/>
    <p:sldId id="331" r:id="rId31"/>
    <p:sldId id="329" r:id="rId32"/>
    <p:sldId id="333" r:id="rId33"/>
    <p:sldId id="341" r:id="rId34"/>
    <p:sldId id="368" r:id="rId35"/>
    <p:sldId id="369" r:id="rId36"/>
    <p:sldId id="370" r:id="rId37"/>
    <p:sldId id="371" r:id="rId38"/>
    <p:sldId id="372" r:id="rId39"/>
    <p:sldId id="373" r:id="rId40"/>
    <p:sldId id="337" r:id="rId41"/>
    <p:sldId id="338" r:id="rId42"/>
    <p:sldId id="260" r:id="rId4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7AB3F"/>
    <a:srgbClr val="737373"/>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1" autoAdjust="0"/>
    <p:restoredTop sz="91625" autoAdjust="0"/>
  </p:normalViewPr>
  <p:slideViewPr>
    <p:cSldViewPr>
      <p:cViewPr varScale="1">
        <p:scale>
          <a:sx n="65" d="100"/>
          <a:sy n="65" d="100"/>
        </p:scale>
        <p:origin x="-9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98"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FA4A97D-7D98-42FB-8155-121E93981DF7}" type="datetimeFigureOut">
              <a:rPr lang="en-US" smtClean="0"/>
              <a:pPr/>
              <a:t>10/21/2015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70F0AAA1-6563-46E4-8324-6CFA50B05F00}" type="slidenum">
              <a:rPr lang="en-US" smtClean="0"/>
              <a:pPr/>
              <a:t>‹#›</a:t>
            </a:fld>
            <a:endParaRPr lang="en-US"/>
          </a:p>
        </p:txBody>
      </p:sp>
    </p:spTree>
    <p:extLst>
      <p:ext uri="{BB962C8B-B14F-4D97-AF65-F5344CB8AC3E}">
        <p14:creationId xmlns:p14="http://schemas.microsoft.com/office/powerpoint/2010/main" xmlns="" val="1909921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853D6A8C-02BA-4104-AC99-E237E06A7103}" type="datetimeFigureOut">
              <a:rPr lang="en-US"/>
              <a:pPr>
                <a:defRPr/>
              </a:pPr>
              <a:t>10/21/2015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5252113-FDA7-4F0C-99D4-0286ABE7E861}" type="slidenum">
              <a:rPr lang="en-US"/>
              <a:pPr>
                <a:defRPr/>
              </a:pPr>
              <a:t>‹#›</a:t>
            </a:fld>
            <a:endParaRPr lang="en-US"/>
          </a:p>
        </p:txBody>
      </p:sp>
    </p:spTree>
    <p:extLst>
      <p:ext uri="{BB962C8B-B14F-4D97-AF65-F5344CB8AC3E}">
        <p14:creationId xmlns:p14="http://schemas.microsoft.com/office/powerpoint/2010/main" xmlns="" val="263251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1FCC2-445C-460F-B90A-946C46CBE4E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10</a:t>
            </a:fld>
            <a:endParaRPr lang="en-US"/>
          </a:p>
        </p:txBody>
      </p:sp>
    </p:spTree>
    <p:extLst>
      <p:ext uri="{BB962C8B-B14F-4D97-AF65-F5344CB8AC3E}">
        <p14:creationId xmlns:p14="http://schemas.microsoft.com/office/powerpoint/2010/main" xmlns="" val="257219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dirty="0" smtClean="0">
                <a:ea typeface="ＭＳ Ｐゴシック" pitchFamily="34" charset="-128"/>
              </a:rPr>
              <a:t>Have Katie explain how she crafted</a:t>
            </a:r>
            <a:r>
              <a:rPr lang="en-US" baseline="0" dirty="0" smtClean="0">
                <a:ea typeface="ＭＳ Ｐゴシック" pitchFamily="34" charset="-128"/>
              </a:rPr>
              <a:t> her business plan.  </a:t>
            </a:r>
            <a:endParaRPr lang="en-US" dirty="0" smtClean="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4FBB987C-22EF-4373-BB7A-224FA5973C35}" type="slidenum">
              <a:rPr lang="en-US" smtClean="0">
                <a:ea typeface="ＭＳ Ｐゴシック" pitchFamily="34" charset="-128"/>
              </a:rPr>
              <a:pPr/>
              <a:t>11</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12</a:t>
            </a:fld>
            <a:endParaRPr lang="en-US"/>
          </a:p>
        </p:txBody>
      </p:sp>
    </p:spTree>
    <p:extLst>
      <p:ext uri="{BB962C8B-B14F-4D97-AF65-F5344CB8AC3E}">
        <p14:creationId xmlns:p14="http://schemas.microsoft.com/office/powerpoint/2010/main" xmlns="" val="286141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conservative calculations for someone who is planning to run a very aggressive growth</a:t>
            </a:r>
            <a:r>
              <a:rPr lang="en-US" baseline="0" dirty="0" smtClean="0"/>
              <a:t> strategy to a $10,000 monthly gross income. It’s a big numbers game sometimes. If you’re starting up you need to see the full scale of what it takes to acquire business, because it will not just come knocking at your door until you have built up a critical mass of clients. This can help do away with any illusion that garment decoration is an easy way to get rich quick. </a:t>
            </a:r>
            <a:endParaRPr lang="en-US" dirty="0"/>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13</a:t>
            </a:fld>
            <a:endParaRPr lang="en-US"/>
          </a:p>
        </p:txBody>
      </p:sp>
    </p:spTree>
    <p:extLst>
      <p:ext uri="{BB962C8B-B14F-4D97-AF65-F5344CB8AC3E}">
        <p14:creationId xmlns:p14="http://schemas.microsoft.com/office/powerpoint/2010/main" xmlns="" val="279062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i&amp;e</a:t>
            </a:r>
            <a:r>
              <a:rPr lang="en-US" baseline="0" dirty="0" smtClean="0"/>
              <a:t> = income and expenses</a:t>
            </a:r>
            <a:endParaRPr lang="en-US" dirty="0"/>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14</a:t>
            </a:fld>
            <a:endParaRPr lang="en-US"/>
          </a:p>
        </p:txBody>
      </p:sp>
    </p:spTree>
    <p:extLst>
      <p:ext uri="{BB962C8B-B14F-4D97-AF65-F5344CB8AC3E}">
        <p14:creationId xmlns:p14="http://schemas.microsoft.com/office/powerpoint/2010/main" xmlns="" val="268705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15</a:t>
            </a:fld>
            <a:endParaRPr lang="en-US"/>
          </a:p>
        </p:txBody>
      </p:sp>
    </p:spTree>
    <p:extLst>
      <p:ext uri="{BB962C8B-B14F-4D97-AF65-F5344CB8AC3E}">
        <p14:creationId xmlns:p14="http://schemas.microsoft.com/office/powerpoint/2010/main" xmlns="" val="248626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dirty="0" smtClean="0">
                <a:ea typeface="ＭＳ Ｐゴシック" pitchFamily="34" charset="-128"/>
              </a:rPr>
              <a:t>We actually have a couple of archived</a:t>
            </a:r>
            <a:r>
              <a:rPr lang="en-US" baseline="0" dirty="0" smtClean="0">
                <a:ea typeface="ＭＳ Ｐゴシック" pitchFamily="34" charset="-128"/>
              </a:rPr>
              <a:t> webinars on our site as well as on ASI learning web site that offer some advice on pricing and margins. We have a presentation on our blog as well that you can download. </a:t>
            </a:r>
          </a:p>
          <a:p>
            <a:endParaRPr lang="en-US" baseline="0" dirty="0" smtClean="0">
              <a:ea typeface="ＭＳ Ｐゴシック" pitchFamily="34" charset="-128"/>
            </a:endParaRPr>
          </a:p>
          <a:p>
            <a:r>
              <a:rPr lang="en-US" baseline="0" dirty="0" smtClean="0">
                <a:ea typeface="ＭＳ Ｐゴシック" pitchFamily="34" charset="-128"/>
              </a:rPr>
              <a:t>Ask Katie to explain how much does she charge her shirts and how did she come to those numbers</a:t>
            </a:r>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miter lim="800000"/>
            <a:headEnd/>
            <a:tailEnd/>
          </a:ln>
        </p:spPr>
        <p:txBody>
          <a:bodyPr/>
          <a:lstStyle/>
          <a:p>
            <a:fld id="{5A5B460D-C645-49F7-97A2-2A5E1FB56C94}" type="slidenum">
              <a:rPr lang="en-US" smtClean="0">
                <a:ea typeface="ＭＳ Ｐゴシック" pitchFamily="34" charset="-128"/>
              </a:rPr>
              <a:pPr/>
              <a:t>16</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0724" name="Slide Number Placeholder 3"/>
          <p:cNvSpPr>
            <a:spLocks noGrp="1"/>
          </p:cNvSpPr>
          <p:nvPr>
            <p:ph type="sldNum" sz="quarter" idx="5"/>
          </p:nvPr>
        </p:nvSpPr>
        <p:spPr>
          <a:noFill/>
          <a:ln>
            <a:miter lim="800000"/>
            <a:headEnd/>
            <a:tailEnd/>
          </a:ln>
        </p:spPr>
        <p:txBody>
          <a:bodyPr/>
          <a:lstStyle/>
          <a:p>
            <a:fld id="{AC2C9E2F-98D9-40F2-B730-1C9D8F061190}" type="slidenum">
              <a:rPr lang="en-US" smtClean="0">
                <a:ea typeface="ＭＳ Ｐゴシック" pitchFamily="34" charset="-128"/>
              </a:rPr>
              <a:pPr/>
              <a:t>17</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you can incorporate sampling</a:t>
            </a:r>
            <a:r>
              <a:rPr lang="en-US" baseline="0" dirty="0" smtClean="0"/>
              <a:t> into your daily maintenance routine.  </a:t>
            </a:r>
            <a:endParaRPr lang="en-US" dirty="0"/>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18</a:t>
            </a:fld>
            <a:endParaRPr lang="en-US"/>
          </a:p>
        </p:txBody>
      </p:sp>
    </p:spTree>
    <p:extLst>
      <p:ext uri="{BB962C8B-B14F-4D97-AF65-F5344CB8AC3E}">
        <p14:creationId xmlns:p14="http://schemas.microsoft.com/office/powerpoint/2010/main" xmlns="" val="325947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19</a:t>
            </a:fld>
            <a:endParaRPr lang="en-US"/>
          </a:p>
        </p:txBody>
      </p:sp>
    </p:spTree>
    <p:extLst>
      <p:ext uri="{BB962C8B-B14F-4D97-AF65-F5344CB8AC3E}">
        <p14:creationId xmlns:p14="http://schemas.microsoft.com/office/powerpoint/2010/main" xmlns="" val="415501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089FE2-AA94-4695-87BE-386578259B37}"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20</a:t>
            </a:fld>
            <a:endParaRPr lang="en-US"/>
          </a:p>
        </p:txBody>
      </p:sp>
    </p:spTree>
    <p:extLst>
      <p:ext uri="{BB962C8B-B14F-4D97-AF65-F5344CB8AC3E}">
        <p14:creationId xmlns:p14="http://schemas.microsoft.com/office/powerpoint/2010/main" xmlns="" val="710640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21</a:t>
            </a:fld>
            <a:endParaRPr lang="en-US"/>
          </a:p>
        </p:txBody>
      </p:sp>
    </p:spTree>
    <p:extLst>
      <p:ext uri="{BB962C8B-B14F-4D97-AF65-F5344CB8AC3E}">
        <p14:creationId xmlns:p14="http://schemas.microsoft.com/office/powerpoint/2010/main" xmlns="" val="137490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dirty="0" smtClean="0">
                <a:ea typeface="ＭＳ Ｐゴシック" pitchFamily="34" charset="-128"/>
              </a:rPr>
              <a:t>Printer</a:t>
            </a:r>
          </a:p>
          <a:p>
            <a:r>
              <a:rPr lang="en-US" dirty="0" smtClean="0">
                <a:ea typeface="ＭＳ Ｐゴシック" pitchFamily="34" charset="-128"/>
              </a:rPr>
              <a:t>Press</a:t>
            </a:r>
          </a:p>
          <a:p>
            <a:r>
              <a:rPr lang="en-US" dirty="0" smtClean="0">
                <a:ea typeface="ＭＳ Ｐゴシック" pitchFamily="34" charset="-128"/>
              </a:rPr>
              <a:t>Sturdy</a:t>
            </a:r>
            <a:r>
              <a:rPr lang="en-US" baseline="0" dirty="0" smtClean="0">
                <a:ea typeface="ＭＳ Ｐゴシック" pitchFamily="34" charset="-128"/>
              </a:rPr>
              <a:t> tables for each</a:t>
            </a:r>
          </a:p>
          <a:p>
            <a:r>
              <a:rPr lang="en-US" dirty="0" smtClean="0">
                <a:ea typeface="ＭＳ Ｐゴシック" pitchFamily="34" charset="-128"/>
              </a:rPr>
              <a:t>pre-treatment sprayer</a:t>
            </a:r>
          </a:p>
          <a:p>
            <a:r>
              <a:rPr lang="en-US" dirty="0" smtClean="0">
                <a:ea typeface="ＭＳ Ｐゴシック" pitchFamily="34" charset="-128"/>
              </a:rPr>
              <a:t>Adobe</a:t>
            </a:r>
            <a:r>
              <a:rPr lang="en-US" baseline="0" dirty="0" smtClean="0">
                <a:ea typeface="ＭＳ Ｐゴシック" pitchFamily="34" charset="-128"/>
              </a:rPr>
              <a:t> suite / Corel</a:t>
            </a:r>
          </a:p>
        </p:txBody>
      </p:sp>
      <p:sp>
        <p:nvSpPr>
          <p:cNvPr id="36868" name="Slide Number Placeholder 3"/>
          <p:cNvSpPr>
            <a:spLocks noGrp="1"/>
          </p:cNvSpPr>
          <p:nvPr>
            <p:ph type="sldNum" sz="quarter" idx="5"/>
          </p:nvPr>
        </p:nvSpPr>
        <p:spPr>
          <a:noFill/>
          <a:ln>
            <a:miter lim="800000"/>
            <a:headEnd/>
            <a:tailEnd/>
          </a:ln>
        </p:spPr>
        <p:txBody>
          <a:bodyPr/>
          <a:lstStyle/>
          <a:p>
            <a:fld id="{18E18152-500D-4C1A-8B59-A23AC8C231B0}" type="slidenum">
              <a:rPr lang="en-US" smtClean="0">
                <a:ea typeface="ＭＳ Ｐゴシック" pitchFamily="34" charset="-128"/>
              </a:rPr>
              <a:pPr/>
              <a:t>22</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23</a:t>
            </a:fld>
            <a:endParaRPr lang="en-US"/>
          </a:p>
        </p:txBody>
      </p:sp>
    </p:spTree>
    <p:extLst>
      <p:ext uri="{BB962C8B-B14F-4D97-AF65-F5344CB8AC3E}">
        <p14:creationId xmlns:p14="http://schemas.microsoft.com/office/powerpoint/2010/main" xmlns="" val="3562157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t>Design Interface / Graphics Manipulation Client : i.e. Spark or </a:t>
            </a:r>
            <a:r>
              <a:rPr lang="en-US" dirty="0" err="1"/>
              <a:t>Inksoft</a:t>
            </a:r>
            <a:endParaRPr lang="en-US" dirty="0"/>
          </a:p>
          <a:p>
            <a:pPr defTabSz="924916"/>
            <a:r>
              <a:rPr lang="en-US" dirty="0" err="1"/>
              <a:t>Photostock</a:t>
            </a:r>
            <a:r>
              <a:rPr lang="en-US" dirty="0"/>
              <a:t>: </a:t>
            </a:r>
            <a:r>
              <a:rPr lang="en-US" dirty="0" err="1"/>
              <a:t>shutterstock</a:t>
            </a:r>
            <a:r>
              <a:rPr lang="en-US" dirty="0"/>
              <a:t>. </a:t>
            </a:r>
            <a:r>
              <a:rPr lang="en-US" dirty="0" err="1"/>
              <a:t>Istockphoto</a:t>
            </a:r>
            <a:r>
              <a:rPr lang="en-US" dirty="0"/>
              <a:t>, </a:t>
            </a:r>
            <a:r>
              <a:rPr lang="en-US" dirty="0" err="1"/>
              <a:t>fotolia</a:t>
            </a:r>
            <a:r>
              <a:rPr lang="en-US" dirty="0"/>
              <a:t>, </a:t>
            </a:r>
            <a:r>
              <a:rPr lang="en-US" dirty="0" err="1"/>
              <a:t>etc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24</a:t>
            </a:fld>
            <a:endParaRPr lang="en-US"/>
          </a:p>
        </p:txBody>
      </p:sp>
    </p:spTree>
    <p:extLst>
      <p:ext uri="{BB962C8B-B14F-4D97-AF65-F5344CB8AC3E}">
        <p14:creationId xmlns:p14="http://schemas.microsoft.com/office/powerpoint/2010/main" xmlns="" val="326939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25</a:t>
            </a:fld>
            <a:endParaRPr lang="en-US"/>
          </a:p>
        </p:txBody>
      </p:sp>
    </p:spTree>
    <p:extLst>
      <p:ext uri="{BB962C8B-B14F-4D97-AF65-F5344CB8AC3E}">
        <p14:creationId xmlns:p14="http://schemas.microsoft.com/office/powerpoint/2010/main" xmlns="" val="2054417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26</a:t>
            </a:fld>
            <a:endParaRPr lang="en-US"/>
          </a:p>
        </p:txBody>
      </p:sp>
    </p:spTree>
    <p:extLst>
      <p:ext uri="{BB962C8B-B14F-4D97-AF65-F5344CB8AC3E}">
        <p14:creationId xmlns:p14="http://schemas.microsoft.com/office/powerpoint/2010/main" xmlns="" val="397417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27</a:t>
            </a:fld>
            <a:endParaRPr lang="en-US"/>
          </a:p>
        </p:txBody>
      </p:sp>
    </p:spTree>
    <p:extLst>
      <p:ext uri="{BB962C8B-B14F-4D97-AF65-F5344CB8AC3E}">
        <p14:creationId xmlns:p14="http://schemas.microsoft.com/office/powerpoint/2010/main" xmlns="" val="48107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28</a:t>
            </a:fld>
            <a:endParaRPr lang="en-US"/>
          </a:p>
        </p:txBody>
      </p:sp>
    </p:spTree>
    <p:extLst>
      <p:ext uri="{BB962C8B-B14F-4D97-AF65-F5344CB8AC3E}">
        <p14:creationId xmlns:p14="http://schemas.microsoft.com/office/powerpoint/2010/main" xmlns="" val="94718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2772" name="Slide Number Placeholder 3"/>
          <p:cNvSpPr>
            <a:spLocks noGrp="1"/>
          </p:cNvSpPr>
          <p:nvPr>
            <p:ph type="sldNum" sz="quarter" idx="5"/>
          </p:nvPr>
        </p:nvSpPr>
        <p:spPr>
          <a:noFill/>
          <a:ln>
            <a:miter lim="800000"/>
            <a:headEnd/>
            <a:tailEnd/>
          </a:ln>
        </p:spPr>
        <p:txBody>
          <a:bodyPr/>
          <a:lstStyle/>
          <a:p>
            <a:fld id="{F8515C39-3338-42BB-9C92-F00862B13C33}" type="slidenum">
              <a:rPr lang="en-US" smtClean="0">
                <a:ea typeface="ＭＳ Ｐゴシック" pitchFamily="34" charset="-128"/>
              </a:rPr>
              <a:pPr/>
              <a:t>29</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not an AnaJet sales pitch. We want</a:t>
            </a:r>
            <a:r>
              <a:rPr lang="en-US" baseline="0" dirty="0" smtClean="0"/>
              <a:t> this to add value for any garment decoration business. If you have specific DTG or AnaJet questions, we will both be free after the main content. </a:t>
            </a: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B2A5F3-A404-41B4-9B09-EDC67F1183FE}"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3796" name="Slide Number Placeholder 3"/>
          <p:cNvSpPr>
            <a:spLocks noGrp="1"/>
          </p:cNvSpPr>
          <p:nvPr>
            <p:ph type="sldNum" sz="quarter" idx="5"/>
          </p:nvPr>
        </p:nvSpPr>
        <p:spPr>
          <a:noFill/>
          <a:ln>
            <a:miter lim="800000"/>
            <a:headEnd/>
            <a:tailEnd/>
          </a:ln>
        </p:spPr>
        <p:txBody>
          <a:bodyPr/>
          <a:lstStyle/>
          <a:p>
            <a:fld id="{175425EE-D091-4138-8A64-3BC948B3407A}" type="slidenum">
              <a:rPr lang="en-US" smtClean="0">
                <a:ea typeface="ＭＳ Ｐゴシック" pitchFamily="34" charset="-128"/>
              </a:rPr>
              <a:pPr/>
              <a:t>30</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31748" name="Slide Number Placeholder 3"/>
          <p:cNvSpPr>
            <a:spLocks noGrp="1"/>
          </p:cNvSpPr>
          <p:nvPr>
            <p:ph type="sldNum" sz="quarter" idx="5"/>
          </p:nvPr>
        </p:nvSpPr>
        <p:spPr>
          <a:noFill/>
          <a:ln>
            <a:miter lim="800000"/>
            <a:headEnd/>
            <a:tailEnd/>
          </a:ln>
        </p:spPr>
        <p:txBody>
          <a:bodyPr/>
          <a:lstStyle/>
          <a:p>
            <a:fld id="{BD736B7E-D099-44D3-BFC7-A91A3A2A50E4}" type="slidenum">
              <a:rPr lang="en-US" smtClean="0">
                <a:ea typeface="ＭＳ Ｐゴシック" pitchFamily="34" charset="-128"/>
              </a:rPr>
              <a:pPr/>
              <a:t>31</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baseline="0" dirty="0" smtClean="0">
                <a:ea typeface="ＭＳ Ｐゴシック" pitchFamily="34" charset="-128"/>
              </a:rPr>
              <a:t>. </a:t>
            </a:r>
            <a:endParaRPr lang="en-US" dirty="0" smtClean="0">
              <a:ea typeface="ＭＳ Ｐゴシック" pitchFamily="34" charset="-128"/>
            </a:endParaRPr>
          </a:p>
        </p:txBody>
      </p:sp>
      <p:sp>
        <p:nvSpPr>
          <p:cNvPr id="35844" name="Slide Number Placeholder 3"/>
          <p:cNvSpPr>
            <a:spLocks noGrp="1"/>
          </p:cNvSpPr>
          <p:nvPr>
            <p:ph type="sldNum" sz="quarter" idx="5"/>
          </p:nvPr>
        </p:nvSpPr>
        <p:spPr>
          <a:noFill/>
          <a:ln>
            <a:miter lim="800000"/>
            <a:headEnd/>
            <a:tailEnd/>
          </a:ln>
        </p:spPr>
        <p:txBody>
          <a:bodyPr/>
          <a:lstStyle/>
          <a:p>
            <a:fld id="{24F15E2D-CFA5-4885-962B-FDADC8D3259E}" type="slidenum">
              <a:rPr lang="en-US" smtClean="0">
                <a:ea typeface="ＭＳ Ｐゴシック" pitchFamily="34" charset="-128"/>
              </a:rPr>
              <a:pPr/>
              <a:t>32</a:t>
            </a:fld>
            <a:endParaRPr lang="en-US" smtClean="0">
              <a:ea typeface="ＭＳ Ｐゴシック" pitchFamily="34" charset="-128"/>
            </a:endParaRPr>
          </a:p>
        </p:txBody>
      </p:sp>
      <p:sp>
        <p:nvSpPr>
          <p:cNvPr id="2" name="Footer Placeholder 1"/>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33</a:t>
            </a:fld>
            <a:endParaRPr lang="en-US"/>
          </a:p>
        </p:txBody>
      </p:sp>
    </p:spTree>
    <p:extLst>
      <p:ext uri="{BB962C8B-B14F-4D97-AF65-F5344CB8AC3E}">
        <p14:creationId xmlns:p14="http://schemas.microsoft.com/office/powerpoint/2010/main" xmlns="" val="1465290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34</a:t>
            </a:fld>
            <a:endParaRPr lang="en-US"/>
          </a:p>
        </p:txBody>
      </p:sp>
    </p:spTree>
    <p:extLst>
      <p:ext uri="{BB962C8B-B14F-4D97-AF65-F5344CB8AC3E}">
        <p14:creationId xmlns:p14="http://schemas.microsoft.com/office/powerpoint/2010/main" xmlns="" val="2084309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35</a:t>
            </a:fld>
            <a:endParaRPr lang="en-US"/>
          </a:p>
        </p:txBody>
      </p:sp>
    </p:spTree>
    <p:extLst>
      <p:ext uri="{BB962C8B-B14F-4D97-AF65-F5344CB8AC3E}">
        <p14:creationId xmlns:p14="http://schemas.microsoft.com/office/powerpoint/2010/main" xmlns="" val="85089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36</a:t>
            </a:fld>
            <a:endParaRPr lang="en-US"/>
          </a:p>
        </p:txBody>
      </p:sp>
    </p:spTree>
    <p:extLst>
      <p:ext uri="{BB962C8B-B14F-4D97-AF65-F5344CB8AC3E}">
        <p14:creationId xmlns:p14="http://schemas.microsoft.com/office/powerpoint/2010/main" xmlns="" val="1967880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37</a:t>
            </a:fld>
            <a:endParaRPr lang="en-US"/>
          </a:p>
        </p:txBody>
      </p:sp>
    </p:spTree>
    <p:extLst>
      <p:ext uri="{BB962C8B-B14F-4D97-AF65-F5344CB8AC3E}">
        <p14:creationId xmlns:p14="http://schemas.microsoft.com/office/powerpoint/2010/main" xmlns="" val="29452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38</a:t>
            </a:fld>
            <a:endParaRPr lang="en-US"/>
          </a:p>
        </p:txBody>
      </p:sp>
    </p:spTree>
    <p:extLst>
      <p:ext uri="{BB962C8B-B14F-4D97-AF65-F5344CB8AC3E}">
        <p14:creationId xmlns:p14="http://schemas.microsoft.com/office/powerpoint/2010/main" xmlns="" val="3815924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39</a:t>
            </a:fld>
            <a:endParaRPr lang="en-US"/>
          </a:p>
        </p:txBody>
      </p:sp>
    </p:spTree>
    <p:extLst>
      <p:ext uri="{BB962C8B-B14F-4D97-AF65-F5344CB8AC3E}">
        <p14:creationId xmlns:p14="http://schemas.microsoft.com/office/powerpoint/2010/main" xmlns="" val="136410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4</a:t>
            </a:fld>
            <a:endParaRPr lang="en-US"/>
          </a:p>
        </p:txBody>
      </p:sp>
    </p:spTree>
    <p:extLst>
      <p:ext uri="{BB962C8B-B14F-4D97-AF65-F5344CB8AC3E}">
        <p14:creationId xmlns:p14="http://schemas.microsoft.com/office/powerpoint/2010/main" xmlns="" val="4228194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40</a:t>
            </a:fld>
            <a:endParaRPr lang="en-US"/>
          </a:p>
        </p:txBody>
      </p:sp>
    </p:spTree>
    <p:extLst>
      <p:ext uri="{BB962C8B-B14F-4D97-AF65-F5344CB8AC3E}">
        <p14:creationId xmlns:p14="http://schemas.microsoft.com/office/powerpoint/2010/main" xmlns="" val="2760929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41</a:t>
            </a:fld>
            <a:endParaRPr lang="en-US"/>
          </a:p>
        </p:txBody>
      </p:sp>
    </p:spTree>
    <p:extLst>
      <p:ext uri="{BB962C8B-B14F-4D97-AF65-F5344CB8AC3E}">
        <p14:creationId xmlns:p14="http://schemas.microsoft.com/office/powerpoint/2010/main" xmlns="" val="3154798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0DB73D-FE40-45CD-BD95-2FB5D53EC9C2}" type="slidenum">
              <a:rPr lang="en-US"/>
              <a:pPr fontAlgn="base">
                <a:spcBef>
                  <a:spcPct val="0"/>
                </a:spcBef>
                <a:spcAft>
                  <a:spcPct val="0"/>
                </a:spcAft>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5</a:t>
            </a:fld>
            <a:endParaRPr lang="en-US"/>
          </a:p>
        </p:txBody>
      </p:sp>
    </p:spTree>
    <p:extLst>
      <p:ext uri="{BB962C8B-B14F-4D97-AF65-F5344CB8AC3E}">
        <p14:creationId xmlns:p14="http://schemas.microsoft.com/office/powerpoint/2010/main" xmlns="" val="422819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6</a:t>
            </a:fld>
            <a:endParaRPr lang="en-US"/>
          </a:p>
        </p:txBody>
      </p:sp>
    </p:spTree>
    <p:extLst>
      <p:ext uri="{BB962C8B-B14F-4D97-AF65-F5344CB8AC3E}">
        <p14:creationId xmlns:p14="http://schemas.microsoft.com/office/powerpoint/2010/main" xmlns="" val="422819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7</a:t>
            </a:fld>
            <a:endParaRPr lang="en-US"/>
          </a:p>
        </p:txBody>
      </p:sp>
    </p:spTree>
    <p:extLst>
      <p:ext uri="{BB962C8B-B14F-4D97-AF65-F5344CB8AC3E}">
        <p14:creationId xmlns:p14="http://schemas.microsoft.com/office/powerpoint/2010/main" xmlns="" val="27389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8</a:t>
            </a:fld>
            <a:endParaRPr lang="en-US"/>
          </a:p>
        </p:txBody>
      </p:sp>
    </p:spTree>
    <p:extLst>
      <p:ext uri="{BB962C8B-B14F-4D97-AF65-F5344CB8AC3E}">
        <p14:creationId xmlns:p14="http://schemas.microsoft.com/office/powerpoint/2010/main" xmlns="" val="409307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252113-FDA7-4F0C-99D4-0286ABE7E861}" type="slidenum">
              <a:rPr lang="en-US" smtClean="0"/>
              <a:pPr>
                <a:defRPr/>
              </a:pPr>
              <a:t>9</a:t>
            </a:fld>
            <a:endParaRPr lang="en-US"/>
          </a:p>
        </p:txBody>
      </p:sp>
    </p:spTree>
    <p:extLst>
      <p:ext uri="{BB962C8B-B14F-4D97-AF65-F5344CB8AC3E}">
        <p14:creationId xmlns:p14="http://schemas.microsoft.com/office/powerpoint/2010/main" xmlns="" val="71248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8CE33D2-BF84-44DE-8426-96D2EDDD0C0C}" type="datetime1">
              <a:rPr lang="en-US" smtClean="0"/>
              <a:pPr>
                <a:defRPr/>
              </a:pPr>
              <a:t>10/21/2015</a:t>
            </a:fld>
            <a:endParaRPr lang="en-US"/>
          </a:p>
        </p:txBody>
      </p:sp>
      <p:sp>
        <p:nvSpPr>
          <p:cNvPr id="5" name="Footer Placeholder 4"/>
          <p:cNvSpPr>
            <a:spLocks noGrp="1"/>
          </p:cNvSpPr>
          <p:nvPr>
            <p:ph type="ftr" sz="quarter" idx="11"/>
          </p:nvPr>
        </p:nvSpPr>
        <p:spPr/>
        <p:txBody>
          <a:bodyPr/>
          <a:lstStyle>
            <a:lvl1pPr>
              <a:defRPr b="1">
                <a:solidFill>
                  <a:schemeClr val="tx1">
                    <a:lumMod val="65000"/>
                    <a:lumOff val="35000"/>
                  </a:schemeClr>
                </a:solidFill>
              </a:defRPr>
            </a:lvl1pPr>
          </a:lstStyle>
          <a:p>
            <a:pPr>
              <a:defRPr/>
            </a:pPr>
            <a:r>
              <a:rPr lang="en-US" dirty="0" smtClean="0"/>
              <a:t>Toll free in USA: 877.626.2538</a:t>
            </a:r>
          </a:p>
        </p:txBody>
      </p:sp>
      <p:sp>
        <p:nvSpPr>
          <p:cNvPr id="6" name="Slide Number Placeholder 5"/>
          <p:cNvSpPr>
            <a:spLocks noGrp="1"/>
          </p:cNvSpPr>
          <p:nvPr>
            <p:ph type="sldNum" sz="quarter" idx="12"/>
          </p:nvPr>
        </p:nvSpPr>
        <p:spPr/>
        <p:txBody>
          <a:bodyPr/>
          <a:lstStyle>
            <a:lvl1pPr>
              <a:defRPr/>
            </a:lvl1pPr>
          </a:lstStyle>
          <a:p>
            <a:pPr>
              <a:defRPr/>
            </a:pPr>
            <a:fld id="{36DD10E9-A8C9-4F5B-A7D3-27A52B3F749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590FCC-A96C-4AE8-B578-ACE7B46FEFDC}" type="datetime1">
              <a:rPr lang="en-US" smtClean="0"/>
              <a:pPr>
                <a:defRPr/>
              </a:pPr>
              <a:t>10/21/2015</a:t>
            </a:fld>
            <a:endParaRPr lang="en-US"/>
          </a:p>
        </p:txBody>
      </p:sp>
      <p:sp>
        <p:nvSpPr>
          <p:cNvPr id="5" name="Footer Placeholder 4"/>
          <p:cNvSpPr>
            <a:spLocks noGrp="1"/>
          </p:cNvSpPr>
          <p:nvPr>
            <p:ph type="ftr" sz="quarter" idx="11"/>
          </p:nvPr>
        </p:nvSpPr>
        <p:spPr/>
        <p:txBody>
          <a:bodyPr/>
          <a:lstStyle>
            <a:lvl1pPr>
              <a:defRPr b="1">
                <a:solidFill>
                  <a:schemeClr val="tx1">
                    <a:lumMod val="65000"/>
                    <a:lumOff val="35000"/>
                  </a:schemeClr>
                </a:solidFill>
              </a:defRPr>
            </a:lvl1pPr>
          </a:lstStyle>
          <a:p>
            <a:pPr>
              <a:defRPr/>
            </a:pPr>
            <a:r>
              <a:rPr lang="en-US" dirty="0" smtClean="0"/>
              <a:t>Toll free in USA: 877.626.2538</a:t>
            </a:r>
          </a:p>
        </p:txBody>
      </p:sp>
      <p:sp>
        <p:nvSpPr>
          <p:cNvPr id="6" name="Slide Number Placeholder 5"/>
          <p:cNvSpPr>
            <a:spLocks noGrp="1"/>
          </p:cNvSpPr>
          <p:nvPr>
            <p:ph type="sldNum" sz="quarter" idx="12"/>
          </p:nvPr>
        </p:nvSpPr>
        <p:spPr/>
        <p:txBody>
          <a:bodyPr/>
          <a:lstStyle>
            <a:lvl1pPr>
              <a:defRPr/>
            </a:lvl1pPr>
          </a:lstStyle>
          <a:p>
            <a:pPr>
              <a:defRPr/>
            </a:pPr>
            <a:fld id="{793FA59B-13E4-4B88-A2AE-9B427FB3671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19CD7E-752B-430F-B2A1-478B0F291749}" type="datetime1">
              <a:rPr lang="en-US" smtClean="0"/>
              <a:pPr>
                <a:defRPr/>
              </a:pPr>
              <a:t>10/21/2015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Toll free in USA: 877.626.2538</a:t>
            </a:r>
            <a:endParaRPr lang="en-US"/>
          </a:p>
        </p:txBody>
      </p:sp>
      <p:sp>
        <p:nvSpPr>
          <p:cNvPr id="6" name="Slide Number Placeholder 5"/>
          <p:cNvSpPr>
            <a:spLocks noGrp="1"/>
          </p:cNvSpPr>
          <p:nvPr>
            <p:ph type="sldNum" sz="quarter" idx="12"/>
          </p:nvPr>
        </p:nvSpPr>
        <p:spPr/>
        <p:txBody>
          <a:bodyPr/>
          <a:lstStyle>
            <a:lvl1pPr>
              <a:defRPr/>
            </a:lvl1pPr>
          </a:lstStyle>
          <a:p>
            <a:pPr>
              <a:defRPr/>
            </a:pPr>
            <a:fld id="{81A116A0-2B72-4001-9284-B3ABA556D4A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EE6BE3-68F5-4455-ABED-9EF442633450}" type="datetime1">
              <a:rPr lang="en-US" smtClean="0"/>
              <a:pPr>
                <a:defRPr/>
              </a:pPr>
              <a:t>10/21/2015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Toll free in USA: 877.626.2538</a:t>
            </a:r>
            <a:endParaRPr lang="en-US"/>
          </a:p>
        </p:txBody>
      </p:sp>
      <p:sp>
        <p:nvSpPr>
          <p:cNvPr id="6" name="Slide Number Placeholder 5"/>
          <p:cNvSpPr>
            <a:spLocks noGrp="1"/>
          </p:cNvSpPr>
          <p:nvPr>
            <p:ph type="sldNum" sz="quarter" idx="12"/>
          </p:nvPr>
        </p:nvSpPr>
        <p:spPr/>
        <p:txBody>
          <a:bodyPr/>
          <a:lstStyle>
            <a:lvl1pPr>
              <a:defRPr/>
            </a:lvl1pPr>
          </a:lstStyle>
          <a:p>
            <a:pPr>
              <a:defRPr/>
            </a:pPr>
            <a:fld id="{46311276-089B-4536-BA68-56C49DA1716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11C7AC-D92D-48B4-BA79-C47219151729}" type="datetime1">
              <a:rPr lang="en-US" smtClean="0"/>
              <a:pPr>
                <a:defRPr/>
              </a:pPr>
              <a:t>10/21/2015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Toll free in USA: 877.626.2538</a:t>
            </a:r>
            <a:endParaRPr lang="en-US"/>
          </a:p>
        </p:txBody>
      </p:sp>
      <p:sp>
        <p:nvSpPr>
          <p:cNvPr id="6" name="Slide Number Placeholder 5"/>
          <p:cNvSpPr>
            <a:spLocks noGrp="1"/>
          </p:cNvSpPr>
          <p:nvPr>
            <p:ph type="sldNum" sz="quarter" idx="12"/>
          </p:nvPr>
        </p:nvSpPr>
        <p:spPr/>
        <p:txBody>
          <a:bodyPr/>
          <a:lstStyle>
            <a:lvl1pPr>
              <a:defRPr/>
            </a:lvl1pPr>
          </a:lstStyle>
          <a:p>
            <a:pPr>
              <a:defRPr/>
            </a:pPr>
            <a:fld id="{72D5463F-F342-4E02-BDD1-693AFA91F47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A9F4AE-AB96-4EEA-8FA7-98293D8ACE5D}" type="datetime1">
              <a:rPr lang="en-US" smtClean="0"/>
              <a:pPr>
                <a:defRPr/>
              </a:pPr>
              <a:t>10/21/2015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Toll free in USA: 877.626.2538</a:t>
            </a:r>
            <a:endParaRPr lang="en-US"/>
          </a:p>
        </p:txBody>
      </p:sp>
      <p:sp>
        <p:nvSpPr>
          <p:cNvPr id="7" name="Slide Number Placeholder 5"/>
          <p:cNvSpPr>
            <a:spLocks noGrp="1"/>
          </p:cNvSpPr>
          <p:nvPr>
            <p:ph type="sldNum" sz="quarter" idx="12"/>
          </p:nvPr>
        </p:nvSpPr>
        <p:spPr/>
        <p:txBody>
          <a:bodyPr/>
          <a:lstStyle>
            <a:lvl1pPr>
              <a:defRPr/>
            </a:lvl1pPr>
          </a:lstStyle>
          <a:p>
            <a:pPr>
              <a:defRPr/>
            </a:pPr>
            <a:fld id="{966AF1E0-77AC-406C-A541-9A919D1099A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273C4-603D-4416-9D7A-BD7FAEC5003C}" type="datetime1">
              <a:rPr lang="en-US" smtClean="0"/>
              <a:pPr>
                <a:defRPr/>
              </a:pPr>
              <a:t>10/21/2015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Toll free in USA: 877.626.2538</a:t>
            </a:r>
            <a:endParaRPr lang="en-US"/>
          </a:p>
        </p:txBody>
      </p:sp>
      <p:sp>
        <p:nvSpPr>
          <p:cNvPr id="9" name="Slide Number Placeholder 5"/>
          <p:cNvSpPr>
            <a:spLocks noGrp="1"/>
          </p:cNvSpPr>
          <p:nvPr>
            <p:ph type="sldNum" sz="quarter" idx="12"/>
          </p:nvPr>
        </p:nvSpPr>
        <p:spPr/>
        <p:txBody>
          <a:bodyPr/>
          <a:lstStyle>
            <a:lvl1pPr>
              <a:defRPr/>
            </a:lvl1pPr>
          </a:lstStyle>
          <a:p>
            <a:pPr>
              <a:defRPr/>
            </a:pPr>
            <a:fld id="{727F04E8-E66B-4F4D-91F6-3491B78B4E3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5C6AC7-130F-417E-958E-0656A328137A}" type="datetime1">
              <a:rPr lang="en-US" smtClean="0"/>
              <a:pPr>
                <a:defRPr/>
              </a:pPr>
              <a:t>10/21/2015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Toll free in USA: 877.626.2538</a:t>
            </a:r>
            <a:endParaRPr lang="en-US"/>
          </a:p>
        </p:txBody>
      </p:sp>
      <p:sp>
        <p:nvSpPr>
          <p:cNvPr id="5" name="Slide Number Placeholder 5"/>
          <p:cNvSpPr>
            <a:spLocks noGrp="1"/>
          </p:cNvSpPr>
          <p:nvPr>
            <p:ph type="sldNum" sz="quarter" idx="12"/>
          </p:nvPr>
        </p:nvSpPr>
        <p:spPr/>
        <p:txBody>
          <a:bodyPr/>
          <a:lstStyle>
            <a:lvl1pPr>
              <a:defRPr/>
            </a:lvl1pPr>
          </a:lstStyle>
          <a:p>
            <a:pPr>
              <a:defRPr/>
            </a:pPr>
            <a:fld id="{C3751640-D0E9-4D60-81DE-DB44E6DF40A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6341A-19B9-47ED-A842-2BC52CE73E5C}" type="datetime1">
              <a:rPr lang="en-US" smtClean="0"/>
              <a:pPr>
                <a:defRPr/>
              </a:pPr>
              <a:t>10/21/2015</a:t>
            </a:fld>
            <a:endParaRPr lang="en-US"/>
          </a:p>
        </p:txBody>
      </p:sp>
      <p:sp>
        <p:nvSpPr>
          <p:cNvPr id="3" name="Footer Placeholder 4"/>
          <p:cNvSpPr>
            <a:spLocks noGrp="1"/>
          </p:cNvSpPr>
          <p:nvPr>
            <p:ph type="ftr" sz="quarter" idx="11"/>
          </p:nvPr>
        </p:nvSpPr>
        <p:spPr/>
        <p:txBody>
          <a:bodyPr/>
          <a:lstStyle>
            <a:lvl1pPr>
              <a:defRPr b="1">
                <a:solidFill>
                  <a:schemeClr val="tx1">
                    <a:lumMod val="65000"/>
                    <a:lumOff val="35000"/>
                  </a:schemeClr>
                </a:solidFill>
              </a:defRPr>
            </a:lvl1pPr>
          </a:lstStyle>
          <a:p>
            <a:pPr>
              <a:defRPr/>
            </a:pPr>
            <a:r>
              <a:rPr lang="en-US" dirty="0" smtClean="0"/>
              <a:t>Toll free in USA: 877.626.2538</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60FB4E-4F05-4909-813C-07F21055E01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ED71BE-9388-455B-BE48-D3849A18ECD8}" type="datetime1">
              <a:rPr lang="en-US" smtClean="0"/>
              <a:pPr>
                <a:defRPr/>
              </a:pPr>
              <a:t>10/21/2015</a:t>
            </a:fld>
            <a:endParaRPr lang="en-US"/>
          </a:p>
        </p:txBody>
      </p:sp>
      <p:sp>
        <p:nvSpPr>
          <p:cNvPr id="6" name="Footer Placeholder 4"/>
          <p:cNvSpPr>
            <a:spLocks noGrp="1"/>
          </p:cNvSpPr>
          <p:nvPr>
            <p:ph type="ftr" sz="quarter" idx="11"/>
          </p:nvPr>
        </p:nvSpPr>
        <p:spPr/>
        <p:txBody>
          <a:bodyPr/>
          <a:lstStyle>
            <a:lvl1pPr>
              <a:defRPr b="1">
                <a:solidFill>
                  <a:schemeClr val="tx1">
                    <a:lumMod val="65000"/>
                    <a:lumOff val="35000"/>
                  </a:schemeClr>
                </a:solidFill>
              </a:defRPr>
            </a:lvl1pPr>
          </a:lstStyle>
          <a:p>
            <a:pPr>
              <a:defRPr/>
            </a:pPr>
            <a:r>
              <a:rPr lang="en-US" dirty="0" smtClean="0"/>
              <a:t>Toll free in USA: 877.626.2538</a:t>
            </a:r>
          </a:p>
        </p:txBody>
      </p:sp>
      <p:sp>
        <p:nvSpPr>
          <p:cNvPr id="7" name="Slide Number Placeholder 5"/>
          <p:cNvSpPr>
            <a:spLocks noGrp="1"/>
          </p:cNvSpPr>
          <p:nvPr>
            <p:ph type="sldNum" sz="quarter" idx="12"/>
          </p:nvPr>
        </p:nvSpPr>
        <p:spPr/>
        <p:txBody>
          <a:bodyPr/>
          <a:lstStyle>
            <a:lvl1pPr>
              <a:defRPr/>
            </a:lvl1pPr>
          </a:lstStyle>
          <a:p>
            <a:pPr>
              <a:defRPr/>
            </a:pPr>
            <a:fld id="{0FF4EF9C-7FA7-4227-A9FB-4DDDF75E2BF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1D4073-650E-4218-946D-898C191C2532}" type="datetime1">
              <a:rPr lang="en-US" smtClean="0"/>
              <a:pPr>
                <a:defRPr/>
              </a:pPr>
              <a:t>10/21/2015</a:t>
            </a:fld>
            <a:endParaRPr lang="en-US"/>
          </a:p>
        </p:txBody>
      </p:sp>
      <p:sp>
        <p:nvSpPr>
          <p:cNvPr id="6" name="Footer Placeholder 4"/>
          <p:cNvSpPr>
            <a:spLocks noGrp="1"/>
          </p:cNvSpPr>
          <p:nvPr>
            <p:ph type="ftr" sz="quarter" idx="11"/>
          </p:nvPr>
        </p:nvSpPr>
        <p:spPr/>
        <p:txBody>
          <a:bodyPr/>
          <a:lstStyle>
            <a:lvl1pPr>
              <a:defRPr b="1">
                <a:solidFill>
                  <a:schemeClr val="tx1">
                    <a:lumMod val="65000"/>
                    <a:lumOff val="35000"/>
                  </a:schemeClr>
                </a:solidFill>
              </a:defRPr>
            </a:lvl1pPr>
          </a:lstStyle>
          <a:p>
            <a:pPr>
              <a:defRPr/>
            </a:pPr>
            <a:r>
              <a:rPr lang="en-US" dirty="0" smtClean="0"/>
              <a:t>Toll free in USA: 877.626.2538</a:t>
            </a:r>
          </a:p>
        </p:txBody>
      </p:sp>
      <p:sp>
        <p:nvSpPr>
          <p:cNvPr id="7" name="Slide Number Placeholder 5"/>
          <p:cNvSpPr>
            <a:spLocks noGrp="1"/>
          </p:cNvSpPr>
          <p:nvPr>
            <p:ph type="sldNum" sz="quarter" idx="12"/>
          </p:nvPr>
        </p:nvSpPr>
        <p:spPr/>
        <p:txBody>
          <a:bodyPr/>
          <a:lstStyle>
            <a:lvl1pPr>
              <a:defRPr/>
            </a:lvl1pPr>
          </a:lstStyle>
          <a:p>
            <a:pPr>
              <a:defRPr/>
            </a:pPr>
            <a:fld id="{84C4E667-746E-4408-AAE9-7617DCC1B51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E0B492-3913-4813-AA00-BF451B1FC0C3}" type="datetime1">
              <a:rPr lang="en-US" smtClean="0"/>
              <a:pPr>
                <a:defRPr/>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Toll free in USA: 877.626.2538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6A49F9-FED2-4E87-9E5D-4B2DCA2521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Users\tipre.karl\Desktop\Desktop\Misc%20docs\Bennett%20radio%20ad.wav"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oulproject.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easternshoresigns.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najet.com/blo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Toll free in USA: 877.626.2538</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Business</a:t>
            </a:r>
            <a:endParaRPr lang="en-US" dirty="0"/>
          </a:p>
        </p:txBody>
      </p:sp>
      <p:sp>
        <p:nvSpPr>
          <p:cNvPr id="3" name="Content Placeholder 2"/>
          <p:cNvSpPr>
            <a:spLocks noGrp="1"/>
          </p:cNvSpPr>
          <p:nvPr>
            <p:ph idx="1"/>
          </p:nvPr>
        </p:nvSpPr>
        <p:spPr>
          <a:xfrm>
            <a:off x="533400" y="1600200"/>
            <a:ext cx="5105400" cy="4525963"/>
          </a:xfrm>
        </p:spPr>
        <p:txBody>
          <a:bodyPr/>
          <a:lstStyle/>
          <a:p>
            <a:r>
              <a:rPr lang="en-US" dirty="0" smtClean="0"/>
              <a:t>Create business and marketing plan</a:t>
            </a:r>
          </a:p>
          <a:p>
            <a:r>
              <a:rPr lang="en-US" dirty="0" smtClean="0"/>
              <a:t>Establish company type</a:t>
            </a:r>
          </a:p>
          <a:p>
            <a:r>
              <a:rPr lang="en-US" dirty="0" smtClean="0"/>
              <a:t>Acquire equipment and decide where to place</a:t>
            </a:r>
          </a:p>
          <a:p>
            <a:r>
              <a:rPr lang="en-US" dirty="0" smtClean="0"/>
              <a:t>Execute plan</a:t>
            </a:r>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pic>
        <p:nvPicPr>
          <p:cNvPr id="67586" name="Picture 2" descr="http://www.sehta.co.uk/wp-content/uploads/2012/04/New-Business-1.jpg"/>
          <p:cNvPicPr>
            <a:picLocks noChangeAspect="1" noChangeArrowheads="1"/>
          </p:cNvPicPr>
          <p:nvPr/>
        </p:nvPicPr>
        <p:blipFill>
          <a:blip r:embed="rId3" cstate="print"/>
          <a:srcRect/>
          <a:stretch>
            <a:fillRect/>
          </a:stretch>
        </p:blipFill>
        <p:spPr bwMode="auto">
          <a:xfrm>
            <a:off x="5029200" y="1752600"/>
            <a:ext cx="3619500" cy="3581400"/>
          </a:xfrm>
          <a:prstGeom prst="rect">
            <a:avLst/>
          </a:prstGeom>
          <a:noFill/>
        </p:spPr>
      </p:pic>
    </p:spTree>
    <p:extLst>
      <p:ext uri="{BB962C8B-B14F-4D97-AF65-F5344CB8AC3E}">
        <p14:creationId xmlns:p14="http://schemas.microsoft.com/office/powerpoint/2010/main" xmlns="" val="23231550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8077200" cy="914400"/>
          </a:xfrm>
        </p:spPr>
        <p:txBody>
          <a:bodyPr/>
          <a:lstStyle/>
          <a:p>
            <a:pPr eaLnBrk="1" hangingPunct="1"/>
            <a:r>
              <a:rPr lang="en-US" dirty="0" smtClean="0"/>
              <a:t/>
            </a:r>
            <a:br>
              <a:rPr lang="en-US" dirty="0" smtClean="0"/>
            </a:br>
            <a:r>
              <a:rPr lang="en-US" dirty="0" smtClean="0"/>
              <a:t>CRAFT A QUALITY BUSINESS PLAN </a:t>
            </a:r>
            <a:br>
              <a:rPr lang="en-US" dirty="0" smtClean="0"/>
            </a:br>
            <a:endParaRPr lang="en-US" dirty="0" smtClean="0"/>
          </a:p>
        </p:txBody>
      </p:sp>
      <p:sp>
        <p:nvSpPr>
          <p:cNvPr id="9219" name="Rectangle 3"/>
          <p:cNvSpPr>
            <a:spLocks noGrp="1" noChangeArrowheads="1"/>
          </p:cNvSpPr>
          <p:nvPr>
            <p:ph type="body" idx="1"/>
          </p:nvPr>
        </p:nvSpPr>
        <p:spPr>
          <a:xfrm>
            <a:off x="685800" y="1371600"/>
            <a:ext cx="7772400" cy="4419600"/>
          </a:xfrm>
        </p:spPr>
        <p:txBody>
          <a:bodyPr/>
          <a:lstStyle/>
          <a:p>
            <a:r>
              <a:rPr lang="en-US" sz="2400" dirty="0" smtClean="0">
                <a:solidFill>
                  <a:schemeClr val="tx1"/>
                </a:solidFill>
              </a:rPr>
              <a:t>Have </a:t>
            </a:r>
            <a:r>
              <a:rPr lang="en-US" sz="2400" b="1" dirty="0" smtClean="0">
                <a:solidFill>
                  <a:schemeClr val="tx1"/>
                </a:solidFill>
              </a:rPr>
              <a:t>a business plan </a:t>
            </a:r>
            <a:r>
              <a:rPr lang="en-US" sz="2400" dirty="0" smtClean="0">
                <a:solidFill>
                  <a:schemeClr val="tx1"/>
                </a:solidFill>
              </a:rPr>
              <a:t>to serve as a guideline </a:t>
            </a:r>
          </a:p>
          <a:p>
            <a:pPr lvl="1"/>
            <a:r>
              <a:rPr lang="en-US" sz="2000" dirty="0" smtClean="0">
                <a:solidFill>
                  <a:schemeClr val="tx1"/>
                </a:solidFill>
              </a:rPr>
              <a:t>Cost to start up: Do you need graphics/accounting software? What will the equipment costs be? Do you plan to have a website or hired labor?</a:t>
            </a:r>
          </a:p>
          <a:p>
            <a:pPr lvl="1"/>
            <a:r>
              <a:rPr lang="en-US" sz="2000" dirty="0" smtClean="0">
                <a:solidFill>
                  <a:schemeClr val="tx1"/>
                </a:solidFill>
              </a:rPr>
              <a:t>Marketing costs: What will produced samples cost, will you do print or web advertising?</a:t>
            </a:r>
          </a:p>
          <a:p>
            <a:pPr lvl="1"/>
            <a:r>
              <a:rPr lang="en-US" sz="2000" dirty="0" smtClean="0"/>
              <a:t>Product offering and pricing: What type of products will you offer, what demand can you fill and how much will you charge?</a:t>
            </a:r>
            <a:endParaRPr lang="en-US" sz="1800" dirty="0" smtClean="0">
              <a:solidFill>
                <a:schemeClr val="tx1"/>
              </a:solidFill>
            </a:endParaRPr>
          </a:p>
          <a:p>
            <a:r>
              <a:rPr lang="en-US" sz="2400" dirty="0" smtClean="0">
                <a:solidFill>
                  <a:schemeClr val="tx1"/>
                </a:solidFill>
              </a:rPr>
              <a:t>Business plans don’t have to be long and complicated</a:t>
            </a:r>
          </a:p>
          <a:p>
            <a:r>
              <a:rPr lang="en-US" sz="2400" dirty="0" smtClean="0">
                <a:solidFill>
                  <a:schemeClr val="tx1"/>
                </a:solidFill>
              </a:rPr>
              <a:t>Update and </a:t>
            </a:r>
            <a:r>
              <a:rPr lang="en-US" sz="2400" b="1" dirty="0" smtClean="0">
                <a:solidFill>
                  <a:schemeClr val="tx1"/>
                </a:solidFill>
              </a:rPr>
              <a:t>modify your plan </a:t>
            </a:r>
            <a:r>
              <a:rPr lang="en-US" sz="2400" dirty="0" smtClean="0">
                <a:solidFill>
                  <a:schemeClr val="tx1"/>
                </a:solidFill>
              </a:rPr>
              <a:t>as business conditions and goals change and expand</a:t>
            </a:r>
          </a:p>
        </p:txBody>
      </p:sp>
      <p:sp>
        <p:nvSpPr>
          <p:cNvPr id="9220"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spTree>
    <p:extLst>
      <p:ext uri="{BB962C8B-B14F-4D97-AF65-F5344CB8AC3E}">
        <p14:creationId xmlns:p14="http://schemas.microsoft.com/office/powerpoint/2010/main" xmlns="" val="24582176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 plan first steps</a:t>
            </a:r>
            <a:endParaRPr lang="en-US" dirty="0"/>
          </a:p>
        </p:txBody>
      </p:sp>
      <p:sp>
        <p:nvSpPr>
          <p:cNvPr id="3" name="Content Placeholder 2"/>
          <p:cNvSpPr>
            <a:spLocks noGrp="1"/>
          </p:cNvSpPr>
          <p:nvPr>
            <p:ph idx="1"/>
          </p:nvPr>
        </p:nvSpPr>
        <p:spPr>
          <a:xfrm>
            <a:off x="533400" y="1295400"/>
            <a:ext cx="8229600" cy="4525963"/>
          </a:xfrm>
        </p:spPr>
        <p:txBody>
          <a:bodyPr/>
          <a:lstStyle/>
          <a:p>
            <a:r>
              <a:rPr lang="en-US" sz="2800" dirty="0" smtClean="0"/>
              <a:t>Set realistic goals</a:t>
            </a:r>
          </a:p>
          <a:p>
            <a:r>
              <a:rPr lang="en-US" sz="2800" dirty="0" smtClean="0"/>
              <a:t>Decide if you will be part time or full time</a:t>
            </a:r>
          </a:p>
          <a:p>
            <a:r>
              <a:rPr lang="en-US" sz="2800" dirty="0" smtClean="0"/>
              <a:t>Determine capacity- Expectations for output of finished product per hour, per day, per week</a:t>
            </a:r>
          </a:p>
          <a:p>
            <a:r>
              <a:rPr lang="en-US" sz="2800" dirty="0" smtClean="0"/>
              <a:t>Decide on equipment based on expected production and industrial quality</a:t>
            </a:r>
          </a:p>
          <a:p>
            <a:r>
              <a:rPr lang="en-US" sz="2800" dirty="0" smtClean="0"/>
              <a:t>Factor in time for handling, administrative tasks</a:t>
            </a:r>
          </a:p>
          <a:p>
            <a:pPr>
              <a:buNone/>
            </a:pPr>
            <a:endParaRPr lang="en-US" sz="2800" dirty="0" smtClean="0"/>
          </a:p>
          <a:p>
            <a:pPr>
              <a:buNone/>
            </a:pPr>
            <a:r>
              <a:rPr lang="en-US" sz="2800" dirty="0" smtClean="0"/>
              <a:t>Above will be part of cost model for profitable pricing</a:t>
            </a:r>
            <a:endParaRPr lang="en-US" sz="28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23124143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 Examples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65757788"/>
              </p:ext>
            </p:extLst>
          </p:nvPr>
        </p:nvGraphicFramePr>
        <p:xfrm>
          <a:off x="152400" y="1447800"/>
          <a:ext cx="4559300" cy="4343402"/>
        </p:xfrm>
        <a:graphic>
          <a:graphicData uri="http://schemas.openxmlformats.org/drawingml/2006/table">
            <a:tbl>
              <a:tblPr>
                <a:tableStyleId>{5C22544A-7EE6-4342-B048-85BDC9FD1C3A}</a:tableStyleId>
              </a:tblPr>
              <a:tblGrid>
                <a:gridCol w="1428450"/>
                <a:gridCol w="469628"/>
                <a:gridCol w="669035"/>
                <a:gridCol w="1992187"/>
              </a:tblGrid>
              <a:tr h="212912">
                <a:tc>
                  <a:txBody>
                    <a:bodyPr/>
                    <a:lstStyle/>
                    <a:p>
                      <a:pPr algn="l" fontAlgn="b"/>
                      <a:r>
                        <a:rPr lang="en-US" sz="1100" b="1" u="none" strike="noStrike" dirty="0">
                          <a:effectLst/>
                        </a:rPr>
                        <a:t>Payoff Calculator</a:t>
                      </a:r>
                      <a:endParaRPr lang="en-US" sz="11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23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23557">
                <a:tc>
                  <a:txBody>
                    <a:bodyPr/>
                    <a:lstStyle/>
                    <a:p>
                      <a:pPr algn="l" fontAlgn="b"/>
                      <a:r>
                        <a:rPr lang="en-US" sz="1100" u="none" strike="noStrike">
                          <a:effectLst/>
                        </a:rPr>
                        <a:t>Total investment</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$40,000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Includes equipment, supplies</a:t>
                      </a:r>
                      <a:endParaRPr lang="en-US" sz="1100" b="0" i="0" u="none" strike="noStrike">
                        <a:solidFill>
                          <a:srgbClr val="000000"/>
                        </a:solidFill>
                        <a:effectLst/>
                        <a:latin typeface="Calibri"/>
                      </a:endParaRPr>
                    </a:p>
                  </a:txBody>
                  <a:tcPr marL="9525" marR="9525" marT="9525" marB="0" anchor="b"/>
                </a:tc>
              </a:tr>
              <a:tr h="223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385371">
                <a:tc>
                  <a:txBody>
                    <a:bodyPr/>
                    <a:lstStyle/>
                    <a:p>
                      <a:pPr algn="l" fontAlgn="b"/>
                      <a:r>
                        <a:rPr lang="en-US" sz="1100" u="none" strike="noStrike" dirty="0">
                          <a:effectLst/>
                        </a:rPr>
                        <a:t>Target monthly run rate</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$10,000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23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23557">
                <a:tc>
                  <a:txBody>
                    <a:bodyPr/>
                    <a:lstStyle/>
                    <a:p>
                      <a:pPr algn="l" fontAlgn="b"/>
                      <a:r>
                        <a:rPr lang="en-US" sz="1100" u="none" strike="noStrike">
                          <a:effectLst/>
                        </a:rPr>
                        <a:t>Average job size</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$450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385371">
                <a:tc>
                  <a:txBody>
                    <a:bodyPr/>
                    <a:lstStyle/>
                    <a:p>
                      <a:pPr algn="l" fontAlgn="b"/>
                      <a:r>
                        <a:rPr lang="en-US" sz="1100" u="none" strike="noStrike">
                          <a:effectLst/>
                        </a:rPr>
                        <a:t>Number of jobs per month</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22.2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monthly run rate divided by job size</a:t>
                      </a:r>
                      <a:endParaRPr lang="en-US" sz="1100" b="0" i="0" u="none" strike="noStrike" dirty="0">
                        <a:solidFill>
                          <a:srgbClr val="000000"/>
                        </a:solidFill>
                        <a:effectLst/>
                        <a:latin typeface="Calibri"/>
                      </a:endParaRPr>
                    </a:p>
                  </a:txBody>
                  <a:tcPr marL="9525" marR="9525" marT="9525" marB="0" anchor="b"/>
                </a:tc>
              </a:tr>
              <a:tr h="223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385371">
                <a:tc>
                  <a:txBody>
                    <a:bodyPr/>
                    <a:lstStyle/>
                    <a:p>
                      <a:pPr algn="l" fontAlgn="b"/>
                      <a:r>
                        <a:rPr lang="en-US" sz="1100" u="none" strike="noStrike">
                          <a:effectLst/>
                        </a:rPr>
                        <a:t>Cost of goods sold (estimated)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$4,000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All labor and materials</a:t>
                      </a:r>
                      <a:endParaRPr lang="en-US" sz="1100" b="0" i="0" u="none" strike="noStrike" dirty="0">
                        <a:solidFill>
                          <a:srgbClr val="000000"/>
                        </a:solidFill>
                        <a:effectLst/>
                        <a:latin typeface="Calibri"/>
                      </a:endParaRPr>
                    </a:p>
                  </a:txBody>
                  <a:tcPr marL="9525" marR="9525" marT="9525" marB="0" anchor="b"/>
                </a:tc>
              </a:tr>
              <a:tr h="223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85371">
                <a:tc>
                  <a:txBody>
                    <a:bodyPr/>
                    <a:lstStyle/>
                    <a:p>
                      <a:pPr algn="l" fontAlgn="b"/>
                      <a:r>
                        <a:rPr lang="en-US" sz="1100" u="none" strike="noStrike">
                          <a:effectLst/>
                        </a:rPr>
                        <a:t>Overhead (estimated)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Space, utilities, insurance, advertising, taxes</a:t>
                      </a:r>
                      <a:endParaRPr lang="en-US" sz="1100" b="0" i="0" u="none" strike="noStrike">
                        <a:solidFill>
                          <a:srgbClr val="000000"/>
                        </a:solidFill>
                        <a:effectLst/>
                        <a:latin typeface="Calibri"/>
                      </a:endParaRPr>
                    </a:p>
                  </a:txBody>
                  <a:tcPr marL="9525" marR="9525" marT="9525" marB="0" anchor="b"/>
                </a:tc>
              </a:tr>
              <a:tr h="21291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12912">
                <a:tc>
                  <a:txBody>
                    <a:bodyPr/>
                    <a:lstStyle/>
                    <a:p>
                      <a:pPr algn="l" fontAlgn="b"/>
                      <a:r>
                        <a:rPr lang="en-US" sz="1100" u="none" strike="noStrike">
                          <a:effectLst/>
                        </a:rPr>
                        <a:t>Monthly net income</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$4,500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1291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85371">
                <a:tc gridSpan="2">
                  <a:txBody>
                    <a:bodyPr/>
                    <a:lstStyle/>
                    <a:p>
                      <a:pPr algn="l" fontAlgn="b"/>
                      <a:r>
                        <a:rPr lang="en-US" sz="1100" u="none" strike="noStrike">
                          <a:effectLst/>
                        </a:rPr>
                        <a:t>Time to achieve payoff at full run rate</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r" fontAlgn="b"/>
                      <a:r>
                        <a:rPr lang="en-US" sz="1100" u="none" strike="noStrike">
                          <a:effectLst/>
                        </a:rPr>
                        <a:t>11.1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months</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138167311"/>
              </p:ext>
            </p:extLst>
          </p:nvPr>
        </p:nvGraphicFramePr>
        <p:xfrm>
          <a:off x="4724400" y="1447800"/>
          <a:ext cx="4267200" cy="4369118"/>
        </p:xfrm>
        <a:graphic>
          <a:graphicData uri="http://schemas.openxmlformats.org/drawingml/2006/table">
            <a:tbl>
              <a:tblPr>
                <a:tableStyleId>{5C22544A-7EE6-4342-B048-85BDC9FD1C3A}</a:tableStyleId>
              </a:tblPr>
              <a:tblGrid>
                <a:gridCol w="1335939"/>
                <a:gridCol w="440722"/>
                <a:gridCol w="585539"/>
                <a:gridCol w="1905000"/>
              </a:tblGrid>
              <a:tr h="478403">
                <a:tc gridSpan="2">
                  <a:txBody>
                    <a:bodyPr/>
                    <a:lstStyle/>
                    <a:p>
                      <a:pPr algn="l" fontAlgn="b"/>
                      <a:r>
                        <a:rPr lang="en-US" sz="1100" b="1" u="none" strike="noStrike" dirty="0">
                          <a:effectLst/>
                        </a:rPr>
                        <a:t>Jump start sampling calculation</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6431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478403">
                <a:tc>
                  <a:txBody>
                    <a:bodyPr/>
                    <a:lstStyle/>
                    <a:p>
                      <a:pPr algn="l" fontAlgn="b"/>
                      <a:r>
                        <a:rPr lang="en-US" sz="1100" u="none" strike="noStrike" dirty="0">
                          <a:effectLst/>
                        </a:rPr>
                        <a:t>Number of jobs per month</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22.2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from Payoff Calculator</a:t>
                      </a:r>
                      <a:endParaRPr lang="en-US" sz="1100" b="0" i="0" u="none" strike="noStrike" dirty="0">
                        <a:solidFill>
                          <a:srgbClr val="000000"/>
                        </a:solidFill>
                        <a:effectLst/>
                        <a:latin typeface="Calibri"/>
                      </a:endParaRPr>
                    </a:p>
                  </a:txBody>
                  <a:tcPr marL="9525" marR="9525" marT="9525" marB="0" anchor="b"/>
                </a:tc>
              </a:tr>
              <a:tr h="717633">
                <a:tc>
                  <a:txBody>
                    <a:bodyPr/>
                    <a:lstStyle/>
                    <a:p>
                      <a:pPr algn="l" fontAlgn="b"/>
                      <a:r>
                        <a:rPr lang="en-US" sz="1100" u="none" strike="noStrike">
                          <a:effectLst/>
                        </a:rPr>
                        <a:t>Your typical conversion rate</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20%</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Estimate </a:t>
                      </a:r>
                      <a:r>
                        <a:rPr lang="en-US" sz="1100" u="none" strike="noStrike" dirty="0" smtClean="0">
                          <a:effectLst/>
                        </a:rPr>
                        <a:t>this; correct as you move forward; </a:t>
                      </a:r>
                      <a:r>
                        <a:rPr lang="en-US" sz="1100" u="none" strike="noStrike" dirty="0">
                          <a:effectLst/>
                        </a:rPr>
                        <a:t>targeting will make you more efficient</a:t>
                      </a:r>
                      <a:endParaRPr lang="en-US" sz="1100" b="0" i="0" u="none" strike="noStrike" dirty="0">
                        <a:solidFill>
                          <a:srgbClr val="000000"/>
                        </a:solidFill>
                        <a:effectLst/>
                        <a:latin typeface="Calibri"/>
                      </a:endParaRPr>
                    </a:p>
                  </a:txBody>
                  <a:tcPr marL="9525" marR="9525" marT="9525" marB="0" anchor="b"/>
                </a:tc>
              </a:tr>
              <a:tr h="717633">
                <a:tc gridSpan="2">
                  <a:txBody>
                    <a:bodyPr/>
                    <a:lstStyle/>
                    <a:p>
                      <a:pPr algn="l" fontAlgn="b"/>
                      <a:r>
                        <a:rPr lang="en-US" sz="1100" u="none" strike="noStrike">
                          <a:effectLst/>
                        </a:rPr>
                        <a:t>Number of leads needed per month</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r" fontAlgn="b"/>
                      <a:r>
                        <a:rPr lang="en-US" sz="1100" b="0" i="0" u="none" strike="noStrike" dirty="0" smtClean="0">
                          <a:solidFill>
                            <a:srgbClr val="000000"/>
                          </a:solidFill>
                          <a:effectLst/>
                          <a:latin typeface="Calibri"/>
                        </a:rPr>
                        <a:t>111</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You need this many leads or referrals to get N jobs; assuming no repeat business</a:t>
                      </a:r>
                      <a:endParaRPr lang="en-US" sz="1100" b="0" i="0" u="none" strike="noStrike">
                        <a:solidFill>
                          <a:srgbClr val="000000"/>
                        </a:solidFill>
                        <a:effectLst/>
                        <a:latin typeface="Calibri"/>
                      </a:endParaRPr>
                    </a:p>
                  </a:txBody>
                  <a:tcPr marL="9525" marR="9525" marT="9525" marB="0" anchor="b"/>
                </a:tc>
              </a:tr>
              <a:tr h="478403">
                <a:tc>
                  <a:txBody>
                    <a:bodyPr/>
                    <a:lstStyle/>
                    <a:p>
                      <a:pPr algn="l" fontAlgn="b"/>
                      <a:r>
                        <a:rPr lang="en-US" sz="1100" u="none" strike="noStrike">
                          <a:effectLst/>
                        </a:rPr>
                        <a:t>Number of leads per week</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b="0" i="0" u="none" strike="noStrike" dirty="0" smtClean="0">
                          <a:solidFill>
                            <a:srgbClr val="000000"/>
                          </a:solidFill>
                          <a:effectLst/>
                          <a:latin typeface="Calibri"/>
                        </a:rPr>
                        <a:t>25</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Typical month is </a:t>
                      </a:r>
                      <a:r>
                        <a:rPr lang="en-US" sz="1100" u="none" strike="noStrike" dirty="0" smtClean="0">
                          <a:effectLst/>
                        </a:rPr>
                        <a:t>4.4 </a:t>
                      </a:r>
                      <a:r>
                        <a:rPr lang="en-US" sz="1100" u="none" strike="noStrike" dirty="0">
                          <a:effectLst/>
                        </a:rPr>
                        <a:t>weeks</a:t>
                      </a:r>
                      <a:endParaRPr lang="en-US" sz="1100" b="0" i="0" u="none" strike="noStrike" dirty="0">
                        <a:solidFill>
                          <a:srgbClr val="000000"/>
                        </a:solidFill>
                        <a:effectLst/>
                        <a:latin typeface="Calibri"/>
                      </a:endParaRPr>
                    </a:p>
                  </a:txBody>
                  <a:tcPr marL="9525" marR="9525" marT="9525" marB="0" anchor="b"/>
                </a:tc>
              </a:tr>
              <a:tr h="478403">
                <a:tc gridSpan="2">
                  <a:txBody>
                    <a:bodyPr/>
                    <a:lstStyle/>
                    <a:p>
                      <a:pPr algn="l" fontAlgn="b"/>
                      <a:r>
                        <a:rPr lang="en-US" sz="1100" u="none" strike="noStrike" dirty="0">
                          <a:effectLst/>
                        </a:rPr>
                        <a:t>Number of sample drops per day</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r" fontAlgn="b"/>
                      <a:r>
                        <a:rPr lang="en-US" sz="1100" b="0" i="0" u="none" strike="noStrike" dirty="0" smtClean="0">
                          <a:solidFill>
                            <a:srgbClr val="000000"/>
                          </a:solidFill>
                          <a:effectLst/>
                          <a:latin typeface="Calibri"/>
                        </a:rPr>
                        <a:t>5</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77527">
                <a:tc>
                  <a:txBody>
                    <a:bodyPr/>
                    <a:lstStyle/>
                    <a:p>
                      <a:pPr algn="l" fontAlgn="b"/>
                      <a:r>
                        <a:rPr lang="en-US" sz="1100" u="none" strike="noStrike">
                          <a:effectLst/>
                        </a:rPr>
                        <a:t>Cost of each sample</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$3.50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478403">
                <a:tc gridSpan="2">
                  <a:txBody>
                    <a:bodyPr/>
                    <a:lstStyle/>
                    <a:p>
                      <a:pPr algn="l" fontAlgn="b"/>
                      <a:r>
                        <a:rPr lang="en-US" sz="1100" u="none" strike="noStrike" dirty="0">
                          <a:effectLst/>
                        </a:rPr>
                        <a:t>Initial </a:t>
                      </a:r>
                      <a:r>
                        <a:rPr lang="en-US" sz="1100" u="none" strike="noStrike" dirty="0" smtClean="0">
                          <a:effectLst/>
                        </a:rPr>
                        <a:t>monthly sampling </a:t>
                      </a:r>
                      <a:r>
                        <a:rPr lang="en-US" sz="1100" u="none" strike="noStrike" dirty="0">
                          <a:effectLst/>
                        </a:rPr>
                        <a:t>investment</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r" fontAlgn="b"/>
                      <a:r>
                        <a:rPr lang="en-US" sz="1100" u="none" strike="noStrike" dirty="0" smtClean="0">
                          <a:effectLst/>
                        </a:rPr>
                        <a:t>$389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b="0" i="0" u="none" strike="noStrike" dirty="0" smtClean="0">
                          <a:solidFill>
                            <a:srgbClr val="000000"/>
                          </a:solidFill>
                          <a:effectLst/>
                          <a:latin typeface="Calibri"/>
                        </a:rPr>
                        <a:t>After 6 months,</a:t>
                      </a:r>
                      <a:r>
                        <a:rPr lang="en-US" sz="1100" b="0" i="0" u="none" strike="noStrike" baseline="0" dirty="0" smtClean="0">
                          <a:solidFill>
                            <a:srgbClr val="000000"/>
                          </a:solidFill>
                          <a:effectLst/>
                          <a:latin typeface="Calibri"/>
                        </a:rPr>
                        <a:t> 132 jobs at $450 each, ~$60,000 gross</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36254915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Accounting a Habit</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Get QuickBooks or Quicken to track I&amp;E</a:t>
            </a:r>
          </a:p>
          <a:p>
            <a:r>
              <a:rPr lang="en-US" sz="2800" dirty="0" smtClean="0"/>
              <a:t>Generate purchase orders to suppliers from your system</a:t>
            </a:r>
          </a:p>
          <a:p>
            <a:r>
              <a:rPr lang="en-US" sz="2800" dirty="0" smtClean="0"/>
              <a:t>File and scan receipts and invoices</a:t>
            </a:r>
          </a:p>
          <a:p>
            <a:r>
              <a:rPr lang="en-US" sz="2800" dirty="0" smtClean="0"/>
              <a:t>Will save you grief at tax time</a:t>
            </a:r>
          </a:p>
          <a:p>
            <a:r>
              <a:rPr lang="en-US" sz="2800" dirty="0" smtClean="0"/>
              <a:t>Get your business license and reseller certificate!</a:t>
            </a:r>
          </a:p>
          <a:p>
            <a:r>
              <a:rPr lang="en-US" sz="2800" dirty="0" smtClean="0"/>
              <a:t>Look at cost to hire a CPA</a:t>
            </a:r>
          </a:p>
          <a:p>
            <a:r>
              <a:rPr lang="en-US" sz="2800" dirty="0" smtClean="0"/>
              <a:t>IRS audit: self employed are at higher risk</a:t>
            </a:r>
            <a:endParaRPr lang="en-US" sz="28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3872867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 up Time</a:t>
            </a:r>
            <a:endParaRPr lang="en-US" dirty="0"/>
          </a:p>
        </p:txBody>
      </p:sp>
      <p:sp>
        <p:nvSpPr>
          <p:cNvPr id="3" name="Content Placeholder 2"/>
          <p:cNvSpPr>
            <a:spLocks noGrp="1"/>
          </p:cNvSpPr>
          <p:nvPr>
            <p:ph idx="1"/>
          </p:nvPr>
        </p:nvSpPr>
        <p:spPr>
          <a:xfrm>
            <a:off x="457200" y="1600201"/>
            <a:ext cx="5405437" cy="4419600"/>
          </a:xfrm>
        </p:spPr>
        <p:txBody>
          <a:bodyPr/>
          <a:lstStyle/>
          <a:p>
            <a:r>
              <a:rPr lang="en-US" sz="2400" u="sng" dirty="0" smtClean="0"/>
              <a:t>Don’t take orders for day one</a:t>
            </a:r>
          </a:p>
          <a:p>
            <a:r>
              <a:rPr lang="en-US" sz="2400" dirty="0" smtClean="0"/>
              <a:t>Allow yourself learning curve, master new technology, new software, new ordering/sourcing processes, etc.</a:t>
            </a:r>
          </a:p>
          <a:p>
            <a:r>
              <a:rPr lang="en-US" sz="2400" dirty="0" smtClean="0"/>
              <a:t>Get samples from a few suppliers</a:t>
            </a:r>
          </a:p>
          <a:p>
            <a:r>
              <a:rPr lang="en-US" sz="2400" dirty="0" smtClean="0"/>
              <a:t>Understand graphics or find someone who does</a:t>
            </a:r>
          </a:p>
          <a:p>
            <a:r>
              <a:rPr lang="en-US" sz="2400" dirty="0" smtClean="0"/>
              <a:t>Buy </a:t>
            </a:r>
            <a:r>
              <a:rPr lang="en-US" sz="2400" dirty="0" err="1"/>
              <a:t>PhotoShop</a:t>
            </a:r>
            <a:r>
              <a:rPr lang="en-US" sz="2400" dirty="0"/>
              <a:t> Elements as a bare </a:t>
            </a:r>
            <a:r>
              <a:rPr lang="en-US" sz="2400" dirty="0" smtClean="0"/>
              <a:t>minimum, other programs include Illustrator, Corel Draw, Spark</a:t>
            </a:r>
            <a:endParaRPr lang="en-US" sz="24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pic>
        <p:nvPicPr>
          <p:cNvPr id="5" name="Picture 2" descr="C:\Users\Mac\Desktop\Printwear gearing up article\Training Class 2.tif"/>
          <p:cNvPicPr>
            <a:picLocks noChangeAspect="1" noChangeArrowheads="1"/>
          </p:cNvPicPr>
          <p:nvPr/>
        </p:nvPicPr>
        <p:blipFill>
          <a:blip r:embed="rId3" cstate="print"/>
          <a:srcRect/>
          <a:stretch>
            <a:fillRect/>
          </a:stretch>
        </p:blipFill>
        <p:spPr bwMode="auto">
          <a:xfrm>
            <a:off x="5862637" y="1752600"/>
            <a:ext cx="2819401" cy="2114551"/>
          </a:xfrm>
          <a:prstGeom prst="rect">
            <a:avLst/>
          </a:prstGeom>
          <a:noFill/>
        </p:spPr>
      </p:pic>
    </p:spTree>
    <p:extLst>
      <p:ext uri="{BB962C8B-B14F-4D97-AF65-F5344CB8AC3E}">
        <p14:creationId xmlns:p14="http://schemas.microsoft.com/office/powerpoint/2010/main" xmlns="" val="23465329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PRICE FOR PROFIT</a:t>
            </a:r>
          </a:p>
        </p:txBody>
      </p:sp>
      <p:sp>
        <p:nvSpPr>
          <p:cNvPr id="10243" name="Content Placeholder 2"/>
          <p:cNvSpPr>
            <a:spLocks noGrp="1"/>
          </p:cNvSpPr>
          <p:nvPr>
            <p:ph idx="1"/>
          </p:nvPr>
        </p:nvSpPr>
        <p:spPr>
          <a:xfrm>
            <a:off x="609600" y="1219200"/>
            <a:ext cx="7848600" cy="4724400"/>
          </a:xfrm>
        </p:spPr>
        <p:txBody>
          <a:bodyPr/>
          <a:lstStyle/>
          <a:p>
            <a:pPr>
              <a:spcBef>
                <a:spcPts val="300"/>
              </a:spcBef>
            </a:pPr>
            <a:r>
              <a:rPr lang="en-US" sz="2400" dirty="0" smtClean="0">
                <a:solidFill>
                  <a:schemeClr val="tx1"/>
                </a:solidFill>
              </a:rPr>
              <a:t>Know all of your COSTS</a:t>
            </a:r>
          </a:p>
          <a:p>
            <a:pPr lvl="1">
              <a:spcBef>
                <a:spcPts val="300"/>
              </a:spcBef>
            </a:pPr>
            <a:r>
              <a:rPr lang="en-US" sz="2000" dirty="0" smtClean="0"/>
              <a:t>Cost of Goods Sold: blanks, supplier shipping, inks, pre-treatment, direct labor</a:t>
            </a:r>
          </a:p>
          <a:p>
            <a:pPr lvl="1">
              <a:spcBef>
                <a:spcPts val="300"/>
              </a:spcBef>
            </a:pPr>
            <a:r>
              <a:rPr lang="en-US" sz="2000" dirty="0" smtClean="0">
                <a:solidFill>
                  <a:schemeClr val="tx1"/>
                </a:solidFill>
              </a:rPr>
              <a:t>Overhead: Equipment purchase; rent, </a:t>
            </a:r>
            <a:r>
              <a:rPr lang="en-US" sz="2000" dirty="0" err="1" smtClean="0">
                <a:solidFill>
                  <a:schemeClr val="tx1"/>
                </a:solidFill>
              </a:rPr>
              <a:t>utils</a:t>
            </a:r>
            <a:r>
              <a:rPr lang="en-US" sz="2000" dirty="0" smtClean="0">
                <a:solidFill>
                  <a:schemeClr val="tx1"/>
                </a:solidFill>
              </a:rPr>
              <a:t>, insurance, taxes, license, gas, administrative tasks like handling and other non-printing labor</a:t>
            </a:r>
          </a:p>
          <a:p>
            <a:pPr>
              <a:spcBef>
                <a:spcPts val="300"/>
              </a:spcBef>
            </a:pPr>
            <a:r>
              <a:rPr lang="en-US" sz="2400" dirty="0" smtClean="0">
                <a:solidFill>
                  <a:schemeClr val="tx1"/>
                </a:solidFill>
              </a:rPr>
              <a:t>Develop a </a:t>
            </a:r>
            <a:r>
              <a:rPr lang="en-US" sz="2400" b="1" dirty="0" smtClean="0">
                <a:solidFill>
                  <a:schemeClr val="tx1"/>
                </a:solidFill>
              </a:rPr>
              <a:t>pricing model </a:t>
            </a:r>
            <a:r>
              <a:rPr lang="en-US" sz="2400" dirty="0" smtClean="0">
                <a:solidFill>
                  <a:schemeClr val="tx1"/>
                </a:solidFill>
              </a:rPr>
              <a:t>that aligns with</a:t>
            </a:r>
          </a:p>
          <a:p>
            <a:pPr lvl="1">
              <a:spcBef>
                <a:spcPts val="300"/>
              </a:spcBef>
            </a:pPr>
            <a:r>
              <a:rPr lang="en-US" sz="2000" dirty="0"/>
              <a:t>Your market expectations</a:t>
            </a:r>
          </a:p>
          <a:p>
            <a:pPr lvl="1">
              <a:spcBef>
                <a:spcPts val="300"/>
              </a:spcBef>
            </a:pPr>
            <a:r>
              <a:rPr lang="en-US" sz="2000" dirty="0"/>
              <a:t>Your capacity to work on the </a:t>
            </a:r>
            <a:r>
              <a:rPr lang="en-US" sz="2000" dirty="0" smtClean="0"/>
              <a:t>business </a:t>
            </a:r>
            <a:endParaRPr lang="en-US" sz="2000" dirty="0"/>
          </a:p>
          <a:p>
            <a:pPr lvl="1">
              <a:spcBef>
                <a:spcPts val="300"/>
              </a:spcBef>
            </a:pPr>
            <a:r>
              <a:rPr lang="en-US" sz="2000" dirty="0"/>
              <a:t>Your skill level</a:t>
            </a:r>
          </a:p>
          <a:p>
            <a:pPr>
              <a:spcBef>
                <a:spcPts val="300"/>
              </a:spcBef>
            </a:pPr>
            <a:r>
              <a:rPr lang="en-US" sz="2400" dirty="0" smtClean="0">
                <a:solidFill>
                  <a:schemeClr val="tx1"/>
                </a:solidFill>
              </a:rPr>
              <a:t>Pricing structure is </a:t>
            </a:r>
            <a:r>
              <a:rPr lang="en-US" sz="2400" dirty="0" smtClean="0"/>
              <a:t>supposed </a:t>
            </a:r>
            <a:r>
              <a:rPr lang="en-US" sz="2400" dirty="0" smtClean="0">
                <a:solidFill>
                  <a:schemeClr val="tx1"/>
                </a:solidFill>
              </a:rPr>
              <a:t>to </a:t>
            </a:r>
            <a:r>
              <a:rPr lang="en-US" sz="2400" u="sng" dirty="0" smtClean="0">
                <a:solidFill>
                  <a:schemeClr val="tx1"/>
                </a:solidFill>
              </a:rPr>
              <a:t>make you money</a:t>
            </a:r>
          </a:p>
          <a:p>
            <a:pPr>
              <a:spcBef>
                <a:spcPts val="300"/>
              </a:spcBef>
            </a:pPr>
            <a:r>
              <a:rPr lang="en-US" sz="2400" dirty="0" smtClean="0"/>
              <a:t>Be aware of competition – </a:t>
            </a:r>
            <a:r>
              <a:rPr lang="en-US" sz="2400" b="1" dirty="0" smtClean="0"/>
              <a:t>real</a:t>
            </a:r>
            <a:r>
              <a:rPr lang="en-US" sz="2400" dirty="0" smtClean="0"/>
              <a:t> vs. </a:t>
            </a:r>
            <a:r>
              <a:rPr lang="en-US" sz="2400" b="1" dirty="0" smtClean="0"/>
              <a:t>perceived</a:t>
            </a:r>
            <a:endParaRPr lang="en-US" sz="2400" b="1" dirty="0" smtClean="0">
              <a:solidFill>
                <a:schemeClr val="tx1"/>
              </a:solidFill>
            </a:endParaRPr>
          </a:p>
          <a:p>
            <a:pPr>
              <a:spcBef>
                <a:spcPts val="300"/>
              </a:spcBef>
            </a:pPr>
            <a:r>
              <a:rPr lang="en-US" sz="2400" dirty="0" smtClean="0">
                <a:solidFill>
                  <a:schemeClr val="tx1"/>
                </a:solidFill>
              </a:rPr>
              <a:t>Don’t race to the bottom</a:t>
            </a:r>
          </a:p>
          <a:p>
            <a:pPr lvl="1">
              <a:spcBef>
                <a:spcPts val="300"/>
              </a:spcBef>
            </a:pPr>
            <a:endParaRPr lang="en-US" sz="2000" dirty="0" smtClean="0"/>
          </a:p>
        </p:txBody>
      </p:sp>
    </p:spTree>
    <p:extLst>
      <p:ext uri="{BB962C8B-B14F-4D97-AF65-F5344CB8AC3E}">
        <p14:creationId xmlns:p14="http://schemas.microsoft.com/office/powerpoint/2010/main" xmlns="" val="8150575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0"/>
            <a:ext cx="8077200" cy="914400"/>
          </a:xfrm>
        </p:spPr>
        <p:txBody>
          <a:bodyPr/>
          <a:lstStyle/>
          <a:p>
            <a:pPr eaLnBrk="1" hangingPunct="1"/>
            <a:r>
              <a:rPr lang="en-US" dirty="0" smtClean="0"/>
              <a:t/>
            </a:r>
            <a:br>
              <a:rPr lang="en-US" dirty="0" smtClean="0"/>
            </a:br>
            <a:r>
              <a:rPr lang="en-US" dirty="0" smtClean="0"/>
              <a:t>DO MARKETING 101</a:t>
            </a:r>
            <a:br>
              <a:rPr lang="en-US" dirty="0" smtClean="0"/>
            </a:br>
            <a:endParaRPr lang="en-US" dirty="0" smtClean="0"/>
          </a:p>
        </p:txBody>
      </p:sp>
      <p:sp>
        <p:nvSpPr>
          <p:cNvPr id="8195" name="Rectangle 3"/>
          <p:cNvSpPr>
            <a:spLocks noGrp="1" noChangeArrowheads="1"/>
          </p:cNvSpPr>
          <p:nvPr>
            <p:ph type="body" idx="1"/>
          </p:nvPr>
        </p:nvSpPr>
        <p:spPr>
          <a:xfrm>
            <a:off x="685800" y="1447800"/>
            <a:ext cx="7848600" cy="4648200"/>
          </a:xfrm>
        </p:spPr>
        <p:txBody>
          <a:bodyPr/>
          <a:lstStyle/>
          <a:p>
            <a:pPr>
              <a:defRPr/>
            </a:pPr>
            <a:r>
              <a:rPr lang="en-US" sz="2400" dirty="0">
                <a:solidFill>
                  <a:schemeClr val="tx1"/>
                </a:solidFill>
              </a:rPr>
              <a:t>Order </a:t>
            </a:r>
            <a:r>
              <a:rPr lang="en-US" sz="2400" u="sng" dirty="0">
                <a:solidFill>
                  <a:schemeClr val="tx1"/>
                </a:solidFill>
              </a:rPr>
              <a:t>business </a:t>
            </a:r>
            <a:r>
              <a:rPr lang="en-US" sz="2400" u="sng" dirty="0" smtClean="0">
                <a:solidFill>
                  <a:schemeClr val="tx1"/>
                </a:solidFill>
              </a:rPr>
              <a:t>cards</a:t>
            </a:r>
            <a:r>
              <a:rPr lang="en-US" sz="2400" dirty="0" smtClean="0">
                <a:solidFill>
                  <a:schemeClr val="tx1"/>
                </a:solidFill>
              </a:rPr>
              <a:t> </a:t>
            </a:r>
            <a:r>
              <a:rPr lang="en-US" sz="2400" dirty="0">
                <a:solidFill>
                  <a:schemeClr val="tx1"/>
                </a:solidFill>
              </a:rPr>
              <a:t>and ask a sign maker to create a vinyl car graphic for your back </a:t>
            </a:r>
            <a:r>
              <a:rPr lang="en-US" sz="2400" dirty="0" smtClean="0">
                <a:solidFill>
                  <a:schemeClr val="tx1"/>
                </a:solidFill>
              </a:rPr>
              <a:t>window</a:t>
            </a:r>
          </a:p>
          <a:p>
            <a:pPr>
              <a:defRPr/>
            </a:pPr>
            <a:r>
              <a:rPr lang="en-US" sz="2400" dirty="0">
                <a:solidFill>
                  <a:schemeClr val="tx1"/>
                </a:solidFill>
              </a:rPr>
              <a:t>Configure your </a:t>
            </a:r>
            <a:r>
              <a:rPr lang="en-US" sz="2400" u="sng" dirty="0">
                <a:solidFill>
                  <a:schemeClr val="tx1"/>
                </a:solidFill>
              </a:rPr>
              <a:t>voicemail system</a:t>
            </a:r>
            <a:r>
              <a:rPr lang="en-US" sz="2400" dirty="0">
                <a:solidFill>
                  <a:schemeClr val="tx1"/>
                </a:solidFill>
              </a:rPr>
              <a:t> </a:t>
            </a:r>
            <a:r>
              <a:rPr lang="en-US" sz="2400" dirty="0" smtClean="0">
                <a:solidFill>
                  <a:schemeClr val="tx1"/>
                </a:solidFill>
              </a:rPr>
              <a:t>to have </a:t>
            </a:r>
            <a:r>
              <a:rPr lang="en-US" sz="2400" dirty="0">
                <a:solidFill>
                  <a:schemeClr val="tx1"/>
                </a:solidFill>
              </a:rPr>
              <a:t>a pleasant greeting and </a:t>
            </a:r>
            <a:r>
              <a:rPr lang="en-US" sz="2400" dirty="0" smtClean="0">
                <a:solidFill>
                  <a:schemeClr val="tx1"/>
                </a:solidFill>
              </a:rPr>
              <a:t>notify </a:t>
            </a:r>
            <a:r>
              <a:rPr lang="en-US" sz="2400" dirty="0">
                <a:solidFill>
                  <a:schemeClr val="tx1"/>
                </a:solidFill>
              </a:rPr>
              <a:t>you via </a:t>
            </a:r>
            <a:r>
              <a:rPr lang="en-US" sz="2400" dirty="0" smtClean="0">
                <a:solidFill>
                  <a:schemeClr val="tx1"/>
                </a:solidFill>
              </a:rPr>
              <a:t>e-mail </a:t>
            </a:r>
            <a:r>
              <a:rPr lang="en-US" sz="2400" dirty="0">
                <a:solidFill>
                  <a:schemeClr val="tx1"/>
                </a:solidFill>
              </a:rPr>
              <a:t>when you miss a </a:t>
            </a:r>
            <a:r>
              <a:rPr lang="en-US" sz="2400" dirty="0" smtClean="0">
                <a:solidFill>
                  <a:schemeClr val="tx1"/>
                </a:solidFill>
              </a:rPr>
              <a:t>call</a:t>
            </a:r>
          </a:p>
          <a:p>
            <a:pPr>
              <a:defRPr/>
            </a:pPr>
            <a:r>
              <a:rPr lang="en-US" sz="2400" dirty="0" smtClean="0"/>
              <a:t>Craigslist, PrinterListings.com, </a:t>
            </a:r>
            <a:r>
              <a:rPr lang="en-US" sz="2400" dirty="0" err="1" smtClean="0"/>
              <a:t>Ebay</a:t>
            </a:r>
            <a:r>
              <a:rPr lang="en-US" sz="2400" dirty="0" smtClean="0"/>
              <a:t>, Etsy.com</a:t>
            </a:r>
            <a:endParaRPr lang="en-US" sz="2400" dirty="0" smtClean="0">
              <a:solidFill>
                <a:schemeClr val="tx1"/>
              </a:solidFill>
            </a:endParaRPr>
          </a:p>
          <a:p>
            <a:pPr>
              <a:defRPr/>
            </a:pPr>
            <a:r>
              <a:rPr lang="en-US" sz="2400" dirty="0" smtClean="0">
                <a:solidFill>
                  <a:schemeClr val="tx1"/>
                </a:solidFill>
              </a:rPr>
              <a:t>Create </a:t>
            </a:r>
            <a:r>
              <a:rPr lang="en-US" sz="2400" dirty="0">
                <a:solidFill>
                  <a:schemeClr val="tx1"/>
                </a:solidFill>
              </a:rPr>
              <a:t>and </a:t>
            </a:r>
            <a:r>
              <a:rPr lang="en-US" sz="2400" u="sng" dirty="0">
                <a:solidFill>
                  <a:schemeClr val="tx1"/>
                </a:solidFill>
              </a:rPr>
              <a:t>send out postcards</a:t>
            </a:r>
            <a:r>
              <a:rPr lang="en-US" sz="2400" dirty="0">
                <a:solidFill>
                  <a:schemeClr val="tx1"/>
                </a:solidFill>
              </a:rPr>
              <a:t> announcing new </a:t>
            </a:r>
            <a:r>
              <a:rPr lang="en-US" sz="2400" dirty="0" smtClean="0">
                <a:solidFill>
                  <a:schemeClr val="tx1"/>
                </a:solidFill>
              </a:rPr>
              <a:t>products and offer </a:t>
            </a:r>
            <a:r>
              <a:rPr lang="en-US" sz="2400" dirty="0">
                <a:solidFill>
                  <a:schemeClr val="tx1"/>
                </a:solidFill>
              </a:rPr>
              <a:t>special discounts on </a:t>
            </a:r>
            <a:r>
              <a:rPr lang="en-US" sz="2400" dirty="0" smtClean="0">
                <a:solidFill>
                  <a:schemeClr val="tx1"/>
                </a:solidFill>
              </a:rPr>
              <a:t>initial orders – mailing houses can often design and execute for you</a:t>
            </a:r>
          </a:p>
          <a:p>
            <a:pPr>
              <a:defRPr/>
            </a:pPr>
            <a:r>
              <a:rPr lang="en-US" sz="2400" dirty="0" smtClean="0"/>
              <a:t>Radio ads: cost $$ to produce but can be as cheap as $50 a spot; strong local lead generator</a:t>
            </a:r>
            <a:endParaRPr lang="en-US" sz="2400" dirty="0" smtClean="0">
              <a:solidFill>
                <a:schemeClr val="tx1"/>
              </a:solidFill>
            </a:endParaRPr>
          </a:p>
          <a:p>
            <a:pPr marL="0" indent="0">
              <a:buFontTx/>
              <a:buNone/>
              <a:defRPr/>
            </a:pPr>
            <a:endParaRPr lang="en-US" sz="2400" dirty="0" smtClean="0">
              <a:solidFill>
                <a:schemeClr val="tx1"/>
              </a:solidFill>
            </a:endParaRPr>
          </a:p>
        </p:txBody>
      </p:sp>
      <p:sp>
        <p:nvSpPr>
          <p:cNvPr id="11268"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pic>
        <p:nvPicPr>
          <p:cNvPr id="5" name="Bennett radio ad.wav">
            <a:hlinkClick r:id="" action="ppaction://media"/>
          </p:cNvPr>
          <p:cNvPicPr>
            <a:picLocks noRot="1" noChangeAspect="1"/>
          </p:cNvPicPr>
          <p:nvPr>
            <a:audioFile r:link="rId1"/>
          </p:nvPr>
        </p:nvPicPr>
        <p:blipFill>
          <a:blip r:embed="rId4" cstate="print"/>
          <a:stretch>
            <a:fillRect/>
          </a:stretch>
        </p:blipFill>
        <p:spPr>
          <a:xfrm>
            <a:off x="1600200" y="5486400"/>
            <a:ext cx="304800" cy="304800"/>
          </a:xfrm>
          <a:prstGeom prst="rect">
            <a:avLst/>
          </a:prstGeom>
        </p:spPr>
      </p:pic>
      <p:sp>
        <p:nvSpPr>
          <p:cNvPr id="6" name="TextBox 5"/>
          <p:cNvSpPr txBox="1"/>
          <p:nvPr/>
        </p:nvSpPr>
        <p:spPr>
          <a:xfrm>
            <a:off x="1981200" y="5486400"/>
            <a:ext cx="1689886" cy="338554"/>
          </a:xfrm>
          <a:prstGeom prst="rect">
            <a:avLst/>
          </a:prstGeom>
          <a:noFill/>
        </p:spPr>
        <p:txBody>
          <a:bodyPr wrap="none" rtlCol="0">
            <a:spAutoFit/>
          </a:bodyPr>
          <a:lstStyle/>
          <a:p>
            <a:r>
              <a:rPr lang="en-US" sz="1600" i="1" dirty="0" smtClean="0"/>
              <a:t>Bennett radio ad</a:t>
            </a:r>
            <a:endParaRPr lang="en-US" sz="1600" i="1" dirty="0"/>
          </a:p>
        </p:txBody>
      </p:sp>
    </p:spTree>
    <p:extLst>
      <p:ext uri="{BB962C8B-B14F-4D97-AF65-F5344CB8AC3E}">
        <p14:creationId xmlns:p14="http://schemas.microsoft.com/office/powerpoint/2010/main" xmlns="" val="168348336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DAILY</a:t>
            </a:r>
            <a:endParaRPr lang="en-US" dirty="0"/>
          </a:p>
        </p:txBody>
      </p:sp>
      <p:sp>
        <p:nvSpPr>
          <p:cNvPr id="3" name="Content Placeholder 2"/>
          <p:cNvSpPr>
            <a:spLocks noGrp="1"/>
          </p:cNvSpPr>
          <p:nvPr>
            <p:ph idx="1"/>
          </p:nvPr>
        </p:nvSpPr>
        <p:spPr/>
        <p:txBody>
          <a:bodyPr/>
          <a:lstStyle/>
          <a:p>
            <a:r>
              <a:rPr lang="en-US" dirty="0" smtClean="0"/>
              <a:t>Put printed/decorated garments (and business cards) into everyone’s hands</a:t>
            </a:r>
          </a:p>
          <a:p>
            <a:r>
              <a:rPr lang="en-US" dirty="0" smtClean="0"/>
              <a:t>Should be cheap – no more than $3-$4 each on white shirts</a:t>
            </a:r>
          </a:p>
          <a:p>
            <a:r>
              <a:rPr lang="en-US" u="sng" dirty="0" smtClean="0"/>
              <a:t>Sample for one hour per day</a:t>
            </a:r>
            <a:r>
              <a:rPr lang="en-US" dirty="0" smtClean="0"/>
              <a:t>, every day in your target neighborhood</a:t>
            </a:r>
          </a:p>
          <a:p>
            <a:pPr lvl="1"/>
            <a:r>
              <a:rPr lang="en-US" dirty="0" smtClean="0"/>
              <a:t>As time goes on, you won’t need to sample as often, as you will be too busy filling orders</a:t>
            </a:r>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4286441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447800"/>
          </a:xfrm>
          <a:noFill/>
          <a:ln>
            <a:noFill/>
          </a:ln>
        </p:spPr>
        <p:txBody>
          <a:bodyPr/>
          <a:lstStyle/>
          <a:p>
            <a:pPr algn="ctr"/>
            <a:r>
              <a:rPr lang="en-US" sz="3600" dirty="0" smtClean="0">
                <a:ea typeface="Adobe Fan Heiti Std B" pitchFamily="34" charset="-128"/>
              </a:rPr>
              <a:t>Example Start-up Plan with No Sales Calls</a:t>
            </a:r>
            <a:endParaRPr lang="en-US" sz="3600" dirty="0">
              <a:ea typeface="Adobe Fan Heiti Std B" pitchFamily="34" charset="-128"/>
            </a:endParaRPr>
          </a:p>
        </p:txBody>
      </p:sp>
      <p:grpSp>
        <p:nvGrpSpPr>
          <p:cNvPr id="5" name="Group 4"/>
          <p:cNvGrpSpPr/>
          <p:nvPr/>
        </p:nvGrpSpPr>
        <p:grpSpPr>
          <a:xfrm>
            <a:off x="461302" y="1600200"/>
            <a:ext cx="8036790" cy="730759"/>
            <a:chOff x="461302" y="1600200"/>
            <a:chExt cx="8036790" cy="730759"/>
          </a:xfrm>
        </p:grpSpPr>
        <p:sp>
          <p:nvSpPr>
            <p:cNvPr id="6" name="Freeform 5"/>
            <p:cNvSpPr/>
            <p:nvPr/>
          </p:nvSpPr>
          <p:spPr>
            <a:xfrm>
              <a:off x="4613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School – 500 students, 1,000 parents</a:t>
              </a:r>
              <a:endParaRPr lang="en-US" sz="1300" kern="1200" dirty="0"/>
            </a:p>
          </p:txBody>
        </p:sp>
        <p:sp>
          <p:nvSpPr>
            <p:cNvPr id="8" name="Freeform 7"/>
            <p:cNvSpPr/>
            <p:nvPr/>
          </p:nvSpPr>
          <p:spPr>
            <a:xfrm>
              <a:off x="2057400"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Place of worship – 200 families</a:t>
              </a:r>
              <a:endParaRPr lang="en-US" sz="1300" kern="1200" dirty="0"/>
            </a:p>
          </p:txBody>
        </p:sp>
        <p:sp>
          <p:nvSpPr>
            <p:cNvPr id="10" name="Freeform 9"/>
            <p:cNvSpPr/>
            <p:nvPr/>
          </p:nvSpPr>
          <p:spPr>
            <a:xfrm>
              <a:off x="36576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Work – 50-100 coworkers</a:t>
              </a:r>
              <a:endParaRPr lang="en-US" sz="1300" kern="1200" dirty="0"/>
            </a:p>
          </p:txBody>
        </p:sp>
        <p:sp>
          <p:nvSpPr>
            <p:cNvPr id="12" name="Freeform 11"/>
            <p:cNvSpPr/>
            <p:nvPr/>
          </p:nvSpPr>
          <p:spPr>
            <a:xfrm>
              <a:off x="5294115"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Email list – 50-100 contacts</a:t>
              </a:r>
              <a:endParaRPr lang="en-US" sz="1300" kern="1200" dirty="0"/>
            </a:p>
          </p:txBody>
        </p:sp>
        <p:sp>
          <p:nvSpPr>
            <p:cNvPr id="14" name="Freeform 13"/>
            <p:cNvSpPr/>
            <p:nvPr/>
          </p:nvSpPr>
          <p:spPr>
            <a:xfrm>
              <a:off x="6934203"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Social Media profile – 100 friends</a:t>
              </a:r>
              <a:endParaRPr lang="en-US" sz="1300" kern="1200" dirty="0"/>
            </a:p>
          </p:txBody>
        </p:sp>
      </p:grpSp>
    </p:spTree>
    <p:extLst>
      <p:ext uri="{BB962C8B-B14F-4D97-AF65-F5344CB8AC3E}">
        <p14:creationId xmlns:p14="http://schemas.microsoft.com/office/powerpoint/2010/main" xmlns="" val="1872517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990600"/>
            <a:ext cx="8077200" cy="2590800"/>
          </a:xfrm>
          <a:prstGeom prst="rect">
            <a:avLst/>
          </a:prstGeom>
          <a:effectLst>
            <a:outerShdw blurRad="50800" dist="12700" dir="5400000" algn="t" rotWithShape="0">
              <a:schemeClr val="bg1">
                <a:lumMod val="50000"/>
                <a:alpha val="40000"/>
              </a:schemeClr>
            </a:outerShdw>
          </a:effectLst>
        </p:spPr>
        <p:txBody>
          <a:bodyPr anchor="ctr">
            <a:normAutofit/>
          </a:bodyPr>
          <a:lstStyle/>
          <a:p>
            <a:pPr algn="ctr" fontAlgn="auto">
              <a:spcAft>
                <a:spcPts val="0"/>
              </a:spcAft>
              <a:defRPr/>
            </a:pPr>
            <a:r>
              <a:rPr lang="en-US" sz="6600" b="1" spc="-150" dirty="0" smtClean="0">
                <a:solidFill>
                  <a:schemeClr val="tx1">
                    <a:lumMod val="75000"/>
                    <a:lumOff val="25000"/>
                  </a:schemeClr>
                </a:solidFill>
                <a:latin typeface="Myriad Pro" pitchFamily="34" charset="0"/>
                <a:ea typeface="+mj-ea"/>
                <a:cs typeface="+mj-cs"/>
              </a:rPr>
              <a:t>Where to Start?</a:t>
            </a:r>
          </a:p>
          <a:p>
            <a:pPr algn="ctr" fontAlgn="auto">
              <a:spcAft>
                <a:spcPts val="0"/>
              </a:spcAft>
              <a:defRPr/>
            </a:pPr>
            <a:r>
              <a:rPr lang="en-US" sz="4800" b="1" spc="-150" dirty="0" smtClean="0">
                <a:solidFill>
                  <a:schemeClr val="tx1">
                    <a:lumMod val="75000"/>
                    <a:lumOff val="25000"/>
                  </a:schemeClr>
                </a:solidFill>
                <a:latin typeface="Myriad Pro" pitchFamily="34" charset="0"/>
                <a:ea typeface="+mj-ea"/>
                <a:cs typeface="+mj-cs"/>
              </a:rPr>
              <a:t>Launching or adding a DTG line of business</a:t>
            </a:r>
            <a:endParaRPr lang="en-US" sz="1200" b="1" dirty="0">
              <a:solidFill>
                <a:schemeClr val="tx1">
                  <a:lumMod val="75000"/>
                  <a:lumOff val="25000"/>
                </a:schemeClr>
              </a:solidFill>
              <a:latin typeface="Century Gothic" pitchFamily="34" charset="0"/>
              <a:ea typeface="+mj-ea"/>
              <a:cs typeface="+mj-cs"/>
            </a:endParaRPr>
          </a:p>
        </p:txBody>
      </p:sp>
      <p:sp>
        <p:nvSpPr>
          <p:cNvPr id="8" name="Footer Placeholder 7"/>
          <p:cNvSpPr>
            <a:spLocks noGrp="1"/>
          </p:cNvSpPr>
          <p:nvPr>
            <p:ph type="ftr" sz="quarter" idx="11"/>
          </p:nvPr>
        </p:nvSpPr>
        <p:spPr/>
        <p:txBody>
          <a:bodyPr/>
          <a:lstStyle/>
          <a:p>
            <a:pPr>
              <a:defRPr/>
            </a:pPr>
            <a:r>
              <a:rPr lang="en-US" smtClean="0"/>
              <a:t>Toll free in USA: 877.626.2538</a:t>
            </a:r>
            <a:endParaRPr lang="en-US"/>
          </a:p>
        </p:txBody>
      </p:sp>
      <p:sp>
        <p:nvSpPr>
          <p:cNvPr id="9" name="Subtitle 2"/>
          <p:cNvSpPr txBox="1">
            <a:spLocks/>
          </p:cNvSpPr>
          <p:nvPr/>
        </p:nvSpPr>
        <p:spPr bwMode="auto">
          <a:xfrm>
            <a:off x="609600" y="4343400"/>
            <a:ext cx="37338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0"/>
              </a:spcAft>
              <a:defRPr/>
            </a:pPr>
            <a:r>
              <a:rPr lang="en-US" sz="2000" b="1" dirty="0" smtClean="0">
                <a:latin typeface="Myriad Pro"/>
                <a:cs typeface="Arial" pitchFamily="34" charset="0"/>
              </a:rPr>
              <a:t>Thursday, November 5</a:t>
            </a:r>
            <a:r>
              <a:rPr lang="en-US" sz="2000" b="1" baseline="30000" dirty="0" smtClean="0">
                <a:latin typeface="Myriad Pro"/>
                <a:cs typeface="Arial" pitchFamily="34" charset="0"/>
              </a:rPr>
              <a:t>th</a:t>
            </a:r>
            <a:r>
              <a:rPr lang="en-US" sz="2000" b="1" dirty="0" smtClean="0">
                <a:latin typeface="Myriad Pro"/>
                <a:cs typeface="Arial" pitchFamily="34" charset="0"/>
              </a:rPr>
              <a:t>, 2015</a:t>
            </a:r>
            <a:br>
              <a:rPr lang="en-US" sz="2000" b="1" dirty="0" smtClean="0">
                <a:latin typeface="Myriad Pro"/>
                <a:cs typeface="Arial" pitchFamily="34" charset="0"/>
              </a:rPr>
            </a:br>
            <a:r>
              <a:rPr lang="en-US" sz="2000" b="1" dirty="0" smtClean="0">
                <a:latin typeface="Myriad Pro"/>
                <a:cs typeface="Arial" pitchFamily="34" charset="0"/>
              </a:rPr>
              <a:t>3:00pm to 4:30pm</a:t>
            </a:r>
          </a:p>
        </p:txBody>
      </p:sp>
      <p:sp>
        <p:nvSpPr>
          <p:cNvPr id="10" name="Subtitle 2"/>
          <p:cNvSpPr txBox="1">
            <a:spLocks/>
          </p:cNvSpPr>
          <p:nvPr/>
        </p:nvSpPr>
        <p:spPr bwMode="auto">
          <a:xfrm>
            <a:off x="4953000" y="4343400"/>
            <a:ext cx="4114800" cy="914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charset="0"/>
              <a:buNone/>
              <a:defRPr sz="3200" kern="12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1800" b="1" dirty="0" smtClean="0">
                <a:latin typeface="Myriad Pro"/>
                <a:cs typeface="Arial" pitchFamily="34" charset="0"/>
              </a:rPr>
              <a:t>Presented by: </a:t>
            </a:r>
          </a:p>
          <a:p>
            <a:pPr algn="l" fontAlgn="auto">
              <a:spcAft>
                <a:spcPts val="0"/>
              </a:spcAft>
              <a:defRPr/>
            </a:pPr>
            <a:r>
              <a:rPr lang="en-US" sz="1800" b="1" dirty="0" smtClean="0">
                <a:latin typeface="Myriad Pro"/>
                <a:cs typeface="Arial" pitchFamily="34" charset="0"/>
              </a:rPr>
              <a:t>Karl Tipre  - </a:t>
            </a:r>
            <a:r>
              <a:rPr lang="en-US" sz="1800" b="1" dirty="0" err="1" smtClean="0">
                <a:latin typeface="Myriad Pro"/>
                <a:cs typeface="Arial" pitchFamily="34" charset="0"/>
              </a:rPr>
              <a:t>AnaJet</a:t>
            </a:r>
            <a:r>
              <a:rPr lang="en-US" sz="1800" b="1" dirty="0" smtClean="0">
                <a:latin typeface="Myriad Pro"/>
                <a:cs typeface="Arial" pitchFamily="34" charset="0"/>
              </a:rPr>
              <a:t> LLC</a:t>
            </a:r>
          </a:p>
          <a:p>
            <a:pPr algn="l" fontAlgn="auto">
              <a:spcAft>
                <a:spcPts val="0"/>
              </a:spcAft>
              <a:defRPr/>
            </a:pPr>
            <a:r>
              <a:rPr lang="en-US" sz="1800" b="1" dirty="0" smtClean="0">
                <a:latin typeface="Myriad Pro"/>
                <a:cs typeface="Arial" pitchFamily="34" charset="0"/>
              </a:rPr>
              <a:t>&amp; Special Guests - </a:t>
            </a:r>
            <a:r>
              <a:rPr lang="en-US" sz="1800" b="1" dirty="0" err="1" smtClean="0">
                <a:latin typeface="Myriad Pro"/>
                <a:cs typeface="Arial" pitchFamily="34" charset="0"/>
              </a:rPr>
              <a:t>PoPATL</a:t>
            </a:r>
            <a:endParaRPr lang="en-US" sz="1800" dirty="0" smtClean="0">
              <a:latin typeface="Myriad Pro"/>
              <a:cs typeface="Arial" pitchFamily="34" charset="0"/>
            </a:endParaRPr>
          </a:p>
          <a:p>
            <a:pPr algn="l" fontAlgn="auto">
              <a:spcAft>
                <a:spcPts val="0"/>
              </a:spcAft>
              <a:defRPr/>
            </a:pPr>
            <a:endParaRPr lang="en-US" sz="1800" b="1" dirty="0">
              <a:latin typeface="Myriad Pro"/>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447800"/>
          </a:xfrm>
          <a:noFill/>
          <a:ln>
            <a:noFill/>
          </a:ln>
        </p:spPr>
        <p:txBody>
          <a:bodyPr/>
          <a:lstStyle/>
          <a:p>
            <a:pPr algn="ctr"/>
            <a:r>
              <a:rPr lang="en-US" sz="3600" dirty="0" smtClean="0">
                <a:ea typeface="Adobe Fan Heiti Std B" pitchFamily="34" charset="-128"/>
              </a:rPr>
              <a:t>Example Start-up Plan with No Sales Calls</a:t>
            </a:r>
            <a:endParaRPr lang="en-US" sz="3600" dirty="0">
              <a:ea typeface="Adobe Fan Heiti Std B" pitchFamily="34" charset="-128"/>
            </a:endParaRPr>
          </a:p>
        </p:txBody>
      </p:sp>
      <p:grpSp>
        <p:nvGrpSpPr>
          <p:cNvPr id="5" name="Group 4"/>
          <p:cNvGrpSpPr/>
          <p:nvPr/>
        </p:nvGrpSpPr>
        <p:grpSpPr>
          <a:xfrm>
            <a:off x="461302" y="1600200"/>
            <a:ext cx="8036790" cy="730759"/>
            <a:chOff x="461302" y="1600200"/>
            <a:chExt cx="8036790" cy="730759"/>
          </a:xfrm>
        </p:grpSpPr>
        <p:sp>
          <p:nvSpPr>
            <p:cNvPr id="6" name="Freeform 5"/>
            <p:cNvSpPr/>
            <p:nvPr/>
          </p:nvSpPr>
          <p:spPr>
            <a:xfrm>
              <a:off x="4613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School – 500 students, 1,000 parents</a:t>
              </a:r>
              <a:endParaRPr lang="en-US" sz="1300" kern="1200" dirty="0"/>
            </a:p>
          </p:txBody>
        </p:sp>
        <p:sp>
          <p:nvSpPr>
            <p:cNvPr id="8" name="Freeform 7"/>
            <p:cNvSpPr/>
            <p:nvPr/>
          </p:nvSpPr>
          <p:spPr>
            <a:xfrm>
              <a:off x="2057400"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Place of worship – 200 families</a:t>
              </a:r>
              <a:endParaRPr lang="en-US" sz="1300" kern="1200" dirty="0"/>
            </a:p>
          </p:txBody>
        </p:sp>
        <p:sp>
          <p:nvSpPr>
            <p:cNvPr id="10" name="Freeform 9"/>
            <p:cNvSpPr/>
            <p:nvPr/>
          </p:nvSpPr>
          <p:spPr>
            <a:xfrm>
              <a:off x="36576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Work – 50-100 coworkers</a:t>
              </a:r>
              <a:endParaRPr lang="en-US" sz="1300" kern="1200" dirty="0"/>
            </a:p>
          </p:txBody>
        </p:sp>
        <p:sp>
          <p:nvSpPr>
            <p:cNvPr id="12" name="Freeform 11"/>
            <p:cNvSpPr/>
            <p:nvPr/>
          </p:nvSpPr>
          <p:spPr>
            <a:xfrm>
              <a:off x="5294115"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Email list – 50-100 contacts</a:t>
              </a:r>
              <a:endParaRPr lang="en-US" sz="1300" kern="1200" dirty="0"/>
            </a:p>
          </p:txBody>
        </p:sp>
        <p:sp>
          <p:nvSpPr>
            <p:cNvPr id="14" name="Freeform 13"/>
            <p:cNvSpPr/>
            <p:nvPr/>
          </p:nvSpPr>
          <p:spPr>
            <a:xfrm>
              <a:off x="6934203"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Social Media profile – 100 friends</a:t>
              </a:r>
              <a:endParaRPr lang="en-US" sz="1300" kern="1200" dirty="0"/>
            </a:p>
          </p:txBody>
        </p:sp>
      </p:grpSp>
      <p:sp>
        <p:nvSpPr>
          <p:cNvPr id="15" name="Down Arrow 14"/>
          <p:cNvSpPr/>
          <p:nvPr/>
        </p:nvSpPr>
        <p:spPr>
          <a:xfrm rot="19742175">
            <a:off x="1391108" y="2381708"/>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96391">
            <a:off x="7293007" y="23812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923659" y="23812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287146" y="2369059"/>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686944" y="2369059"/>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524000" y="2808268"/>
            <a:ext cx="6096000" cy="2641522"/>
            <a:chOff x="1524000" y="2808268"/>
            <a:chExt cx="6096000" cy="2641522"/>
          </a:xfrm>
        </p:grpSpPr>
        <p:sp>
          <p:nvSpPr>
            <p:cNvPr id="22" name="Freeform 21"/>
            <p:cNvSpPr/>
            <p:nvPr/>
          </p:nvSpPr>
          <p:spPr>
            <a:xfrm>
              <a:off x="1524000" y="2808268"/>
              <a:ext cx="6096000" cy="620731"/>
            </a:xfrm>
            <a:custGeom>
              <a:avLst/>
              <a:gdLst>
                <a:gd name="connsiteX0" fmla="*/ 0 w 6096000"/>
                <a:gd name="connsiteY0" fmla="*/ 103457 h 620731"/>
                <a:gd name="connsiteX1" fmla="*/ 103457 w 6096000"/>
                <a:gd name="connsiteY1" fmla="*/ 0 h 620731"/>
                <a:gd name="connsiteX2" fmla="*/ 5992543 w 6096000"/>
                <a:gd name="connsiteY2" fmla="*/ 0 h 620731"/>
                <a:gd name="connsiteX3" fmla="*/ 6096000 w 6096000"/>
                <a:gd name="connsiteY3" fmla="*/ 103457 h 620731"/>
                <a:gd name="connsiteX4" fmla="*/ 6096000 w 6096000"/>
                <a:gd name="connsiteY4" fmla="*/ 517274 h 620731"/>
                <a:gd name="connsiteX5" fmla="*/ 5992543 w 6096000"/>
                <a:gd name="connsiteY5" fmla="*/ 620731 h 620731"/>
                <a:gd name="connsiteX6" fmla="*/ 103457 w 6096000"/>
                <a:gd name="connsiteY6" fmla="*/ 620731 h 620731"/>
                <a:gd name="connsiteX7" fmla="*/ 0 w 6096000"/>
                <a:gd name="connsiteY7" fmla="*/ 517274 h 620731"/>
                <a:gd name="connsiteX8" fmla="*/ 0 w 6096000"/>
                <a:gd name="connsiteY8" fmla="*/ 103457 h 62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0731">
                  <a:moveTo>
                    <a:pt x="0" y="103457"/>
                  </a:moveTo>
                  <a:cubicBezTo>
                    <a:pt x="0" y="46319"/>
                    <a:pt x="46319" y="0"/>
                    <a:pt x="103457" y="0"/>
                  </a:cubicBezTo>
                  <a:lnTo>
                    <a:pt x="5992543" y="0"/>
                  </a:lnTo>
                  <a:cubicBezTo>
                    <a:pt x="6049681" y="0"/>
                    <a:pt x="6096000" y="46319"/>
                    <a:pt x="6096000" y="103457"/>
                  </a:cubicBezTo>
                  <a:lnTo>
                    <a:pt x="6096000" y="517274"/>
                  </a:lnTo>
                  <a:cubicBezTo>
                    <a:pt x="6096000" y="574412"/>
                    <a:pt x="6049681" y="620731"/>
                    <a:pt x="5992543" y="620731"/>
                  </a:cubicBezTo>
                  <a:lnTo>
                    <a:pt x="103457" y="620731"/>
                  </a:lnTo>
                  <a:cubicBezTo>
                    <a:pt x="46319" y="620731"/>
                    <a:pt x="0" y="574412"/>
                    <a:pt x="0" y="517274"/>
                  </a:cubicBezTo>
                  <a:lnTo>
                    <a:pt x="0" y="1034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52" tIns="125552" rIns="125552" bIns="125552" numCol="1" spcCol="1270" anchor="ctr" anchorCtr="0">
              <a:noAutofit/>
            </a:bodyPr>
            <a:lstStyle/>
            <a:p>
              <a:pPr lvl="0" algn="ctr" defTabSz="1111250">
                <a:lnSpc>
                  <a:spcPct val="90000"/>
                </a:lnSpc>
                <a:spcBef>
                  <a:spcPct val="0"/>
                </a:spcBef>
                <a:spcAft>
                  <a:spcPct val="35000"/>
                </a:spcAft>
              </a:pPr>
              <a:r>
                <a:rPr lang="en-US" sz="2800" b="1" kern="1200" dirty="0" smtClean="0"/>
                <a:t>900 Families</a:t>
              </a:r>
              <a:endParaRPr lang="en-US" sz="2800" b="1" kern="1200" dirty="0"/>
            </a:p>
          </p:txBody>
        </p:sp>
        <p:sp>
          <p:nvSpPr>
            <p:cNvPr id="23" name="Freeform 22"/>
            <p:cNvSpPr/>
            <p:nvPr/>
          </p:nvSpPr>
          <p:spPr>
            <a:xfrm>
              <a:off x="1524000" y="3550117"/>
              <a:ext cx="6096000" cy="662400"/>
            </a:xfrm>
            <a:custGeom>
              <a:avLst/>
              <a:gdLst>
                <a:gd name="connsiteX0" fmla="*/ 0 w 6096000"/>
                <a:gd name="connsiteY0" fmla="*/ 0 h 662400"/>
                <a:gd name="connsiteX1" fmla="*/ 6096000 w 6096000"/>
                <a:gd name="connsiteY1" fmla="*/ 0 h 662400"/>
                <a:gd name="connsiteX2" fmla="*/ 6096000 w 6096000"/>
                <a:gd name="connsiteY2" fmla="*/ 662400 h 662400"/>
                <a:gd name="connsiteX3" fmla="*/ 0 w 6096000"/>
                <a:gd name="connsiteY3" fmla="*/ 662400 h 662400"/>
                <a:gd name="connsiteX4" fmla="*/ 0 w 6096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62400">
                  <a:moveTo>
                    <a:pt x="0" y="0"/>
                  </a:moveTo>
                  <a:lnTo>
                    <a:pt x="6096000" y="0"/>
                  </a:lnTo>
                  <a:lnTo>
                    <a:pt x="6096000"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2860" rIns="128016" bIns="22860" numCol="1" spcCol="1270" anchor="t" anchorCtr="0">
              <a:noAutofit/>
            </a:bodyPr>
            <a:lstStyle/>
            <a:p>
              <a:pPr marL="171450" lvl="1" indent="-171450" algn="ctr" defTabSz="800100">
                <a:lnSpc>
                  <a:spcPct val="90000"/>
                </a:lnSpc>
                <a:spcBef>
                  <a:spcPct val="0"/>
                </a:spcBef>
                <a:spcAft>
                  <a:spcPct val="20000"/>
                </a:spcAft>
                <a:buChar char="••"/>
              </a:pPr>
              <a:r>
                <a:rPr lang="en-US" sz="1600" kern="1200" dirty="0" smtClean="0"/>
                <a:t>You already know 900 (or more) potential customers and referrals</a:t>
              </a:r>
            </a:p>
          </p:txBody>
        </p:sp>
        <p:sp>
          <p:nvSpPr>
            <p:cNvPr id="25" name="Freeform 24"/>
            <p:cNvSpPr/>
            <p:nvPr/>
          </p:nvSpPr>
          <p:spPr>
            <a:xfrm>
              <a:off x="1524000" y="4787390"/>
              <a:ext cx="6096000" cy="662400"/>
            </a:xfrm>
            <a:custGeom>
              <a:avLst/>
              <a:gdLst>
                <a:gd name="connsiteX0" fmla="*/ 0 w 6096000"/>
                <a:gd name="connsiteY0" fmla="*/ 0 h 662400"/>
                <a:gd name="connsiteX1" fmla="*/ 6096000 w 6096000"/>
                <a:gd name="connsiteY1" fmla="*/ 0 h 662400"/>
                <a:gd name="connsiteX2" fmla="*/ 6096000 w 6096000"/>
                <a:gd name="connsiteY2" fmla="*/ 662400 h 662400"/>
                <a:gd name="connsiteX3" fmla="*/ 0 w 6096000"/>
                <a:gd name="connsiteY3" fmla="*/ 662400 h 662400"/>
                <a:gd name="connsiteX4" fmla="*/ 0 w 6096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62400">
                  <a:moveTo>
                    <a:pt x="0" y="0"/>
                  </a:moveTo>
                  <a:lnTo>
                    <a:pt x="6096000" y="0"/>
                  </a:lnTo>
                  <a:lnTo>
                    <a:pt x="6096000"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a:p>
          </p:txBody>
        </p:sp>
      </p:grpSp>
    </p:spTree>
    <p:extLst>
      <p:ext uri="{BB962C8B-B14F-4D97-AF65-F5344CB8AC3E}">
        <p14:creationId xmlns:p14="http://schemas.microsoft.com/office/powerpoint/2010/main" xmlns="" val="23023620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447800"/>
          </a:xfrm>
          <a:noFill/>
          <a:ln>
            <a:noFill/>
          </a:ln>
        </p:spPr>
        <p:txBody>
          <a:bodyPr/>
          <a:lstStyle/>
          <a:p>
            <a:pPr algn="ctr"/>
            <a:r>
              <a:rPr lang="en-US" sz="3600" dirty="0" smtClean="0">
                <a:ea typeface="Adobe Fan Heiti Std B" pitchFamily="34" charset="-128"/>
              </a:rPr>
              <a:t>Example Start-up Plan with No Sales Calls</a:t>
            </a:r>
            <a:endParaRPr lang="en-US" sz="3600" dirty="0">
              <a:ea typeface="Adobe Fan Heiti Std B" pitchFamily="34" charset="-128"/>
            </a:endParaRPr>
          </a:p>
        </p:txBody>
      </p:sp>
      <p:grpSp>
        <p:nvGrpSpPr>
          <p:cNvPr id="5" name="Group 4"/>
          <p:cNvGrpSpPr/>
          <p:nvPr/>
        </p:nvGrpSpPr>
        <p:grpSpPr>
          <a:xfrm>
            <a:off x="461302" y="1600200"/>
            <a:ext cx="8036790" cy="730759"/>
            <a:chOff x="461302" y="1600200"/>
            <a:chExt cx="8036790" cy="730759"/>
          </a:xfrm>
        </p:grpSpPr>
        <p:sp>
          <p:nvSpPr>
            <p:cNvPr id="6" name="Freeform 5"/>
            <p:cNvSpPr/>
            <p:nvPr/>
          </p:nvSpPr>
          <p:spPr>
            <a:xfrm>
              <a:off x="4613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School – 500 students, 1,000 parents</a:t>
              </a:r>
              <a:endParaRPr lang="en-US" sz="1300" kern="1200" dirty="0"/>
            </a:p>
          </p:txBody>
        </p:sp>
        <p:sp>
          <p:nvSpPr>
            <p:cNvPr id="8" name="Freeform 7"/>
            <p:cNvSpPr/>
            <p:nvPr/>
          </p:nvSpPr>
          <p:spPr>
            <a:xfrm>
              <a:off x="2057400"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Place of worship – 200 families</a:t>
              </a:r>
              <a:endParaRPr lang="en-US" sz="1300" kern="1200" dirty="0"/>
            </a:p>
          </p:txBody>
        </p:sp>
        <p:sp>
          <p:nvSpPr>
            <p:cNvPr id="10" name="Freeform 9"/>
            <p:cNvSpPr/>
            <p:nvPr/>
          </p:nvSpPr>
          <p:spPr>
            <a:xfrm>
              <a:off x="36576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Work – 50-100 coworkers</a:t>
              </a:r>
              <a:endParaRPr lang="en-US" sz="1300" kern="1200" dirty="0"/>
            </a:p>
          </p:txBody>
        </p:sp>
        <p:sp>
          <p:nvSpPr>
            <p:cNvPr id="12" name="Freeform 11"/>
            <p:cNvSpPr/>
            <p:nvPr/>
          </p:nvSpPr>
          <p:spPr>
            <a:xfrm>
              <a:off x="5294115"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Email list – 50-100 contacts</a:t>
              </a:r>
              <a:endParaRPr lang="en-US" sz="1300" kern="1200" dirty="0"/>
            </a:p>
          </p:txBody>
        </p:sp>
        <p:sp>
          <p:nvSpPr>
            <p:cNvPr id="14" name="Freeform 13"/>
            <p:cNvSpPr/>
            <p:nvPr/>
          </p:nvSpPr>
          <p:spPr>
            <a:xfrm>
              <a:off x="6934203"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Social Media profile – 100 friends</a:t>
              </a:r>
              <a:endParaRPr lang="en-US" sz="1300" kern="1200" dirty="0"/>
            </a:p>
          </p:txBody>
        </p:sp>
      </p:grpSp>
      <p:sp>
        <p:nvSpPr>
          <p:cNvPr id="15" name="Down Arrow 14"/>
          <p:cNvSpPr/>
          <p:nvPr/>
        </p:nvSpPr>
        <p:spPr>
          <a:xfrm rot="19742175">
            <a:off x="1391108" y="2381708"/>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96391">
            <a:off x="7293007" y="23812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923659" y="23812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287146" y="2369059"/>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686944" y="2369059"/>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524000" y="2808268"/>
            <a:ext cx="6096000" cy="2641522"/>
            <a:chOff x="1524000" y="2808268"/>
            <a:chExt cx="6096000" cy="2641522"/>
          </a:xfrm>
        </p:grpSpPr>
        <p:sp>
          <p:nvSpPr>
            <p:cNvPr id="22" name="Freeform 21"/>
            <p:cNvSpPr/>
            <p:nvPr/>
          </p:nvSpPr>
          <p:spPr>
            <a:xfrm>
              <a:off x="1524000" y="2808268"/>
              <a:ext cx="6096000" cy="620731"/>
            </a:xfrm>
            <a:custGeom>
              <a:avLst/>
              <a:gdLst>
                <a:gd name="connsiteX0" fmla="*/ 0 w 6096000"/>
                <a:gd name="connsiteY0" fmla="*/ 103457 h 620731"/>
                <a:gd name="connsiteX1" fmla="*/ 103457 w 6096000"/>
                <a:gd name="connsiteY1" fmla="*/ 0 h 620731"/>
                <a:gd name="connsiteX2" fmla="*/ 5992543 w 6096000"/>
                <a:gd name="connsiteY2" fmla="*/ 0 h 620731"/>
                <a:gd name="connsiteX3" fmla="*/ 6096000 w 6096000"/>
                <a:gd name="connsiteY3" fmla="*/ 103457 h 620731"/>
                <a:gd name="connsiteX4" fmla="*/ 6096000 w 6096000"/>
                <a:gd name="connsiteY4" fmla="*/ 517274 h 620731"/>
                <a:gd name="connsiteX5" fmla="*/ 5992543 w 6096000"/>
                <a:gd name="connsiteY5" fmla="*/ 620731 h 620731"/>
                <a:gd name="connsiteX6" fmla="*/ 103457 w 6096000"/>
                <a:gd name="connsiteY6" fmla="*/ 620731 h 620731"/>
                <a:gd name="connsiteX7" fmla="*/ 0 w 6096000"/>
                <a:gd name="connsiteY7" fmla="*/ 517274 h 620731"/>
                <a:gd name="connsiteX8" fmla="*/ 0 w 6096000"/>
                <a:gd name="connsiteY8" fmla="*/ 103457 h 62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0731">
                  <a:moveTo>
                    <a:pt x="0" y="103457"/>
                  </a:moveTo>
                  <a:cubicBezTo>
                    <a:pt x="0" y="46319"/>
                    <a:pt x="46319" y="0"/>
                    <a:pt x="103457" y="0"/>
                  </a:cubicBezTo>
                  <a:lnTo>
                    <a:pt x="5992543" y="0"/>
                  </a:lnTo>
                  <a:cubicBezTo>
                    <a:pt x="6049681" y="0"/>
                    <a:pt x="6096000" y="46319"/>
                    <a:pt x="6096000" y="103457"/>
                  </a:cubicBezTo>
                  <a:lnTo>
                    <a:pt x="6096000" y="517274"/>
                  </a:lnTo>
                  <a:cubicBezTo>
                    <a:pt x="6096000" y="574412"/>
                    <a:pt x="6049681" y="620731"/>
                    <a:pt x="5992543" y="620731"/>
                  </a:cubicBezTo>
                  <a:lnTo>
                    <a:pt x="103457" y="620731"/>
                  </a:lnTo>
                  <a:cubicBezTo>
                    <a:pt x="46319" y="620731"/>
                    <a:pt x="0" y="574412"/>
                    <a:pt x="0" y="517274"/>
                  </a:cubicBezTo>
                  <a:lnTo>
                    <a:pt x="0" y="1034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52" tIns="125552" rIns="125552" bIns="125552" numCol="1" spcCol="1270" anchor="ctr" anchorCtr="0">
              <a:noAutofit/>
            </a:bodyPr>
            <a:lstStyle/>
            <a:p>
              <a:pPr lvl="0" algn="ctr" defTabSz="1111250">
                <a:lnSpc>
                  <a:spcPct val="90000"/>
                </a:lnSpc>
                <a:spcBef>
                  <a:spcPct val="0"/>
                </a:spcBef>
                <a:spcAft>
                  <a:spcPct val="35000"/>
                </a:spcAft>
              </a:pPr>
              <a:r>
                <a:rPr lang="en-US" sz="2800" b="1" kern="1200" dirty="0" smtClean="0"/>
                <a:t>900 Families</a:t>
              </a:r>
              <a:endParaRPr lang="en-US" sz="2800" b="1" kern="1200" dirty="0"/>
            </a:p>
          </p:txBody>
        </p:sp>
        <p:sp>
          <p:nvSpPr>
            <p:cNvPr id="23" name="Freeform 22"/>
            <p:cNvSpPr/>
            <p:nvPr/>
          </p:nvSpPr>
          <p:spPr>
            <a:xfrm>
              <a:off x="1524000" y="3550117"/>
              <a:ext cx="6096000" cy="662400"/>
            </a:xfrm>
            <a:custGeom>
              <a:avLst/>
              <a:gdLst>
                <a:gd name="connsiteX0" fmla="*/ 0 w 6096000"/>
                <a:gd name="connsiteY0" fmla="*/ 0 h 662400"/>
                <a:gd name="connsiteX1" fmla="*/ 6096000 w 6096000"/>
                <a:gd name="connsiteY1" fmla="*/ 0 h 662400"/>
                <a:gd name="connsiteX2" fmla="*/ 6096000 w 6096000"/>
                <a:gd name="connsiteY2" fmla="*/ 662400 h 662400"/>
                <a:gd name="connsiteX3" fmla="*/ 0 w 6096000"/>
                <a:gd name="connsiteY3" fmla="*/ 662400 h 662400"/>
                <a:gd name="connsiteX4" fmla="*/ 0 w 6096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62400">
                  <a:moveTo>
                    <a:pt x="0" y="0"/>
                  </a:moveTo>
                  <a:lnTo>
                    <a:pt x="6096000" y="0"/>
                  </a:lnTo>
                  <a:lnTo>
                    <a:pt x="6096000"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2860" rIns="128016" bIns="22860" numCol="1" spcCol="1270" anchor="t" anchorCtr="0">
              <a:noAutofit/>
            </a:bodyPr>
            <a:lstStyle/>
            <a:p>
              <a:pPr marL="171450" lvl="1" indent="-171450" algn="ctr" defTabSz="800100">
                <a:lnSpc>
                  <a:spcPct val="90000"/>
                </a:lnSpc>
                <a:spcBef>
                  <a:spcPct val="0"/>
                </a:spcBef>
                <a:spcAft>
                  <a:spcPct val="20000"/>
                </a:spcAft>
                <a:buChar char="••"/>
              </a:pPr>
              <a:r>
                <a:rPr lang="en-US" sz="1600" kern="1200" dirty="0" smtClean="0"/>
                <a:t>You already know 900 (or more) potential customers and referrals</a:t>
              </a:r>
            </a:p>
            <a:p>
              <a:pPr marL="171450" lvl="1" indent="-171450" algn="ctr" defTabSz="800100">
                <a:lnSpc>
                  <a:spcPct val="90000"/>
                </a:lnSpc>
                <a:spcBef>
                  <a:spcPct val="0"/>
                </a:spcBef>
                <a:spcAft>
                  <a:spcPct val="20000"/>
                </a:spcAft>
                <a:buChar char="••"/>
              </a:pPr>
              <a:r>
                <a:rPr lang="en-US" sz="2000" b="1" dirty="0" smtClean="0"/>
                <a:t>10% rule: make everyone aware of your business</a:t>
              </a:r>
              <a:endParaRPr lang="en-US" sz="2000" b="1" kern="1200" dirty="0"/>
            </a:p>
          </p:txBody>
        </p:sp>
        <p:sp>
          <p:nvSpPr>
            <p:cNvPr id="25" name="Freeform 24"/>
            <p:cNvSpPr/>
            <p:nvPr/>
          </p:nvSpPr>
          <p:spPr>
            <a:xfrm>
              <a:off x="1524000" y="4787390"/>
              <a:ext cx="6096000" cy="662400"/>
            </a:xfrm>
            <a:custGeom>
              <a:avLst/>
              <a:gdLst>
                <a:gd name="connsiteX0" fmla="*/ 0 w 6096000"/>
                <a:gd name="connsiteY0" fmla="*/ 0 h 662400"/>
                <a:gd name="connsiteX1" fmla="*/ 6096000 w 6096000"/>
                <a:gd name="connsiteY1" fmla="*/ 0 h 662400"/>
                <a:gd name="connsiteX2" fmla="*/ 6096000 w 6096000"/>
                <a:gd name="connsiteY2" fmla="*/ 662400 h 662400"/>
                <a:gd name="connsiteX3" fmla="*/ 0 w 6096000"/>
                <a:gd name="connsiteY3" fmla="*/ 662400 h 662400"/>
                <a:gd name="connsiteX4" fmla="*/ 0 w 6096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62400">
                  <a:moveTo>
                    <a:pt x="0" y="0"/>
                  </a:moveTo>
                  <a:lnTo>
                    <a:pt x="6096000" y="0"/>
                  </a:lnTo>
                  <a:lnTo>
                    <a:pt x="6096000"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a:p>
          </p:txBody>
        </p:sp>
      </p:grpSp>
      <p:grpSp>
        <p:nvGrpSpPr>
          <p:cNvPr id="26" name="Group 25"/>
          <p:cNvGrpSpPr/>
          <p:nvPr/>
        </p:nvGrpSpPr>
        <p:grpSpPr>
          <a:xfrm>
            <a:off x="457200" y="4267200"/>
            <a:ext cx="8036790" cy="425959"/>
            <a:chOff x="461302" y="1600200"/>
            <a:chExt cx="8036790" cy="730759"/>
          </a:xfrm>
        </p:grpSpPr>
        <p:sp>
          <p:nvSpPr>
            <p:cNvPr id="27" name="Freeform 26"/>
            <p:cNvSpPr/>
            <p:nvPr/>
          </p:nvSpPr>
          <p:spPr>
            <a:xfrm>
              <a:off x="4613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50 Customers</a:t>
              </a:r>
              <a:endParaRPr lang="en-US" sz="1300" kern="1200" dirty="0"/>
            </a:p>
          </p:txBody>
        </p:sp>
        <p:sp>
          <p:nvSpPr>
            <p:cNvPr id="28" name="Freeform 27"/>
            <p:cNvSpPr/>
            <p:nvPr/>
          </p:nvSpPr>
          <p:spPr>
            <a:xfrm>
              <a:off x="2057400"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20 Customers</a:t>
              </a:r>
              <a:endParaRPr lang="en-US" sz="1300" kern="1200" dirty="0"/>
            </a:p>
          </p:txBody>
        </p:sp>
        <p:sp>
          <p:nvSpPr>
            <p:cNvPr id="29" name="Freeform 28"/>
            <p:cNvSpPr/>
            <p:nvPr/>
          </p:nvSpPr>
          <p:spPr>
            <a:xfrm>
              <a:off x="3657602"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5 customers</a:t>
              </a:r>
              <a:endParaRPr lang="en-US" sz="1300" kern="1200" dirty="0"/>
            </a:p>
          </p:txBody>
        </p:sp>
        <p:sp>
          <p:nvSpPr>
            <p:cNvPr id="30" name="Freeform 29"/>
            <p:cNvSpPr/>
            <p:nvPr/>
          </p:nvSpPr>
          <p:spPr>
            <a:xfrm>
              <a:off x="5294115"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5 customers</a:t>
              </a:r>
              <a:endParaRPr lang="en-US" sz="1300" kern="1200" dirty="0"/>
            </a:p>
          </p:txBody>
        </p:sp>
        <p:sp>
          <p:nvSpPr>
            <p:cNvPr id="31" name="Freeform 30"/>
            <p:cNvSpPr/>
            <p:nvPr/>
          </p:nvSpPr>
          <p:spPr>
            <a:xfrm>
              <a:off x="6934203" y="1600200"/>
              <a:ext cx="1563889" cy="730759"/>
            </a:xfrm>
            <a:custGeom>
              <a:avLst/>
              <a:gdLst>
                <a:gd name="connsiteX0" fmla="*/ 0 w 1563889"/>
                <a:gd name="connsiteY0" fmla="*/ 73076 h 730759"/>
                <a:gd name="connsiteX1" fmla="*/ 73076 w 1563889"/>
                <a:gd name="connsiteY1" fmla="*/ 0 h 730759"/>
                <a:gd name="connsiteX2" fmla="*/ 1490813 w 1563889"/>
                <a:gd name="connsiteY2" fmla="*/ 0 h 730759"/>
                <a:gd name="connsiteX3" fmla="*/ 1563889 w 1563889"/>
                <a:gd name="connsiteY3" fmla="*/ 73076 h 730759"/>
                <a:gd name="connsiteX4" fmla="*/ 1563889 w 1563889"/>
                <a:gd name="connsiteY4" fmla="*/ 657683 h 730759"/>
                <a:gd name="connsiteX5" fmla="*/ 1490813 w 1563889"/>
                <a:gd name="connsiteY5" fmla="*/ 730759 h 730759"/>
                <a:gd name="connsiteX6" fmla="*/ 73076 w 1563889"/>
                <a:gd name="connsiteY6" fmla="*/ 730759 h 730759"/>
                <a:gd name="connsiteX7" fmla="*/ 0 w 1563889"/>
                <a:gd name="connsiteY7" fmla="*/ 657683 h 730759"/>
                <a:gd name="connsiteX8" fmla="*/ 0 w 1563889"/>
                <a:gd name="connsiteY8" fmla="*/ 73076 h 73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889" h="730759">
                  <a:moveTo>
                    <a:pt x="0" y="73076"/>
                  </a:moveTo>
                  <a:cubicBezTo>
                    <a:pt x="0" y="32717"/>
                    <a:pt x="32717" y="0"/>
                    <a:pt x="73076" y="0"/>
                  </a:cubicBezTo>
                  <a:lnTo>
                    <a:pt x="1490813" y="0"/>
                  </a:lnTo>
                  <a:cubicBezTo>
                    <a:pt x="1531172" y="0"/>
                    <a:pt x="1563889" y="32717"/>
                    <a:pt x="1563889" y="73076"/>
                  </a:cubicBezTo>
                  <a:lnTo>
                    <a:pt x="1563889" y="657683"/>
                  </a:lnTo>
                  <a:cubicBezTo>
                    <a:pt x="1563889" y="698042"/>
                    <a:pt x="1531172" y="730759"/>
                    <a:pt x="1490813" y="730759"/>
                  </a:cubicBezTo>
                  <a:lnTo>
                    <a:pt x="73076" y="730759"/>
                  </a:lnTo>
                  <a:cubicBezTo>
                    <a:pt x="32717" y="730759"/>
                    <a:pt x="0" y="698042"/>
                    <a:pt x="0" y="657683"/>
                  </a:cubicBezTo>
                  <a:lnTo>
                    <a:pt x="0" y="73076"/>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70933" tIns="70933" rIns="70933" bIns="70933" numCol="1" spcCol="1270" anchor="ctr" anchorCtr="0">
              <a:noAutofit/>
            </a:bodyPr>
            <a:lstStyle/>
            <a:p>
              <a:pPr lvl="0" algn="ctr" defTabSz="577850">
                <a:lnSpc>
                  <a:spcPct val="90000"/>
                </a:lnSpc>
                <a:spcBef>
                  <a:spcPct val="0"/>
                </a:spcBef>
                <a:spcAft>
                  <a:spcPct val="35000"/>
                </a:spcAft>
              </a:pPr>
              <a:r>
                <a:rPr lang="en-US" sz="1300" kern="1200" dirty="0" smtClean="0"/>
                <a:t>10 customers</a:t>
              </a:r>
              <a:endParaRPr lang="en-US" sz="1300" kern="1200" dirty="0"/>
            </a:p>
          </p:txBody>
        </p:sp>
      </p:grpSp>
      <p:grpSp>
        <p:nvGrpSpPr>
          <p:cNvPr id="32" name="Group 31"/>
          <p:cNvGrpSpPr/>
          <p:nvPr/>
        </p:nvGrpSpPr>
        <p:grpSpPr>
          <a:xfrm>
            <a:off x="1543946" y="5170469"/>
            <a:ext cx="6096000" cy="2537135"/>
            <a:chOff x="1524000" y="2912655"/>
            <a:chExt cx="6096000" cy="2537135"/>
          </a:xfrm>
        </p:grpSpPr>
        <p:sp>
          <p:nvSpPr>
            <p:cNvPr id="33" name="Freeform 32"/>
            <p:cNvSpPr/>
            <p:nvPr/>
          </p:nvSpPr>
          <p:spPr>
            <a:xfrm>
              <a:off x="1524000" y="2912655"/>
              <a:ext cx="6096000" cy="620731"/>
            </a:xfrm>
            <a:custGeom>
              <a:avLst/>
              <a:gdLst>
                <a:gd name="connsiteX0" fmla="*/ 0 w 6096000"/>
                <a:gd name="connsiteY0" fmla="*/ 103457 h 620731"/>
                <a:gd name="connsiteX1" fmla="*/ 103457 w 6096000"/>
                <a:gd name="connsiteY1" fmla="*/ 0 h 620731"/>
                <a:gd name="connsiteX2" fmla="*/ 5992543 w 6096000"/>
                <a:gd name="connsiteY2" fmla="*/ 0 h 620731"/>
                <a:gd name="connsiteX3" fmla="*/ 6096000 w 6096000"/>
                <a:gd name="connsiteY3" fmla="*/ 103457 h 620731"/>
                <a:gd name="connsiteX4" fmla="*/ 6096000 w 6096000"/>
                <a:gd name="connsiteY4" fmla="*/ 517274 h 620731"/>
                <a:gd name="connsiteX5" fmla="*/ 5992543 w 6096000"/>
                <a:gd name="connsiteY5" fmla="*/ 620731 h 620731"/>
                <a:gd name="connsiteX6" fmla="*/ 103457 w 6096000"/>
                <a:gd name="connsiteY6" fmla="*/ 620731 h 620731"/>
                <a:gd name="connsiteX7" fmla="*/ 0 w 6096000"/>
                <a:gd name="connsiteY7" fmla="*/ 517274 h 620731"/>
                <a:gd name="connsiteX8" fmla="*/ 0 w 6096000"/>
                <a:gd name="connsiteY8" fmla="*/ 103457 h 62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0731">
                  <a:moveTo>
                    <a:pt x="0" y="103457"/>
                  </a:moveTo>
                  <a:cubicBezTo>
                    <a:pt x="0" y="46319"/>
                    <a:pt x="46319" y="0"/>
                    <a:pt x="103457" y="0"/>
                  </a:cubicBezTo>
                  <a:lnTo>
                    <a:pt x="5992543" y="0"/>
                  </a:lnTo>
                  <a:cubicBezTo>
                    <a:pt x="6049681" y="0"/>
                    <a:pt x="6096000" y="46319"/>
                    <a:pt x="6096000" y="103457"/>
                  </a:cubicBezTo>
                  <a:lnTo>
                    <a:pt x="6096000" y="517274"/>
                  </a:lnTo>
                  <a:cubicBezTo>
                    <a:pt x="6096000" y="574412"/>
                    <a:pt x="6049681" y="620731"/>
                    <a:pt x="5992543" y="620731"/>
                  </a:cubicBezTo>
                  <a:lnTo>
                    <a:pt x="103457" y="620731"/>
                  </a:lnTo>
                  <a:cubicBezTo>
                    <a:pt x="46319" y="620731"/>
                    <a:pt x="0" y="574412"/>
                    <a:pt x="0" y="517274"/>
                  </a:cubicBezTo>
                  <a:lnTo>
                    <a:pt x="0" y="1034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52" tIns="125552" rIns="125552" bIns="125552" numCol="1" spcCol="1270" anchor="ctr" anchorCtr="0">
              <a:noAutofit/>
            </a:bodyPr>
            <a:lstStyle/>
            <a:p>
              <a:pPr lvl="0" algn="ctr" defTabSz="1111250">
                <a:lnSpc>
                  <a:spcPct val="90000"/>
                </a:lnSpc>
                <a:spcBef>
                  <a:spcPct val="0"/>
                </a:spcBef>
                <a:spcAft>
                  <a:spcPct val="35000"/>
                </a:spcAft>
              </a:pPr>
              <a:r>
                <a:rPr lang="en-US" sz="2000" kern="1200" dirty="0" smtClean="0"/>
                <a:t>If average order is 20 pieces, average price of $15 each, 90 x 20 x 15 = $27,000 </a:t>
              </a:r>
              <a:endParaRPr lang="en-US" sz="2000" kern="1200" dirty="0"/>
            </a:p>
          </p:txBody>
        </p:sp>
        <p:sp>
          <p:nvSpPr>
            <p:cNvPr id="35" name="Freeform 34"/>
            <p:cNvSpPr/>
            <p:nvPr/>
          </p:nvSpPr>
          <p:spPr>
            <a:xfrm>
              <a:off x="1524000" y="4787390"/>
              <a:ext cx="6096000" cy="662400"/>
            </a:xfrm>
            <a:custGeom>
              <a:avLst/>
              <a:gdLst>
                <a:gd name="connsiteX0" fmla="*/ 0 w 6096000"/>
                <a:gd name="connsiteY0" fmla="*/ 0 h 662400"/>
                <a:gd name="connsiteX1" fmla="*/ 6096000 w 6096000"/>
                <a:gd name="connsiteY1" fmla="*/ 0 h 662400"/>
                <a:gd name="connsiteX2" fmla="*/ 6096000 w 6096000"/>
                <a:gd name="connsiteY2" fmla="*/ 662400 h 662400"/>
                <a:gd name="connsiteX3" fmla="*/ 0 w 6096000"/>
                <a:gd name="connsiteY3" fmla="*/ 662400 h 662400"/>
                <a:gd name="connsiteX4" fmla="*/ 0 w 6096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62400">
                  <a:moveTo>
                    <a:pt x="0" y="0"/>
                  </a:moveTo>
                  <a:lnTo>
                    <a:pt x="6096000" y="0"/>
                  </a:lnTo>
                  <a:lnTo>
                    <a:pt x="6096000"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a:p>
          </p:txBody>
        </p:sp>
      </p:grpSp>
      <p:sp>
        <p:nvSpPr>
          <p:cNvPr id="36" name="Down Arrow 35"/>
          <p:cNvSpPr/>
          <p:nvPr/>
        </p:nvSpPr>
        <p:spPr>
          <a:xfrm rot="19742175">
            <a:off x="1435494" y="4743908"/>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1696391">
            <a:off x="7413593" y="4746593"/>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5968045"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4331532"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2731330"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183244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533400"/>
            <a:ext cx="8077200" cy="914400"/>
          </a:xfrm>
        </p:spPr>
        <p:txBody>
          <a:bodyPr/>
          <a:lstStyle/>
          <a:p>
            <a:pPr eaLnBrk="1" hangingPunct="1"/>
            <a:r>
              <a:rPr lang="en-US" dirty="0" smtClean="0"/>
              <a:t/>
            </a:r>
            <a:br>
              <a:rPr lang="en-US" dirty="0" smtClean="0"/>
            </a:br>
            <a:r>
              <a:rPr lang="en-US" dirty="0" smtClean="0"/>
              <a:t>BUY SMART AND MAINTAIN YOUR EQUIPMENT </a:t>
            </a:r>
            <a:br>
              <a:rPr lang="en-US" dirty="0" smtClean="0"/>
            </a:br>
            <a:endParaRPr lang="en-US" dirty="0" smtClean="0"/>
          </a:p>
        </p:txBody>
      </p:sp>
      <p:sp>
        <p:nvSpPr>
          <p:cNvPr id="17411" name="Rectangle 3"/>
          <p:cNvSpPr>
            <a:spLocks noGrp="1" noChangeArrowheads="1"/>
          </p:cNvSpPr>
          <p:nvPr>
            <p:ph type="body" idx="1"/>
          </p:nvPr>
        </p:nvSpPr>
        <p:spPr>
          <a:xfrm>
            <a:off x="685800" y="1600200"/>
            <a:ext cx="5029200" cy="3657600"/>
          </a:xfrm>
        </p:spPr>
        <p:txBody>
          <a:bodyPr/>
          <a:lstStyle/>
          <a:p>
            <a:r>
              <a:rPr lang="en-US" sz="2400" dirty="0" smtClean="0">
                <a:solidFill>
                  <a:schemeClr val="tx1"/>
                </a:solidFill>
              </a:rPr>
              <a:t>Invest in quality equipment and software</a:t>
            </a:r>
            <a:endParaRPr lang="en-US" sz="2400" dirty="0"/>
          </a:p>
          <a:p>
            <a:r>
              <a:rPr lang="en-US" sz="2400" dirty="0" smtClean="0">
                <a:solidFill>
                  <a:schemeClr val="tx1"/>
                </a:solidFill>
              </a:rPr>
              <a:t>“You get what you pay for”</a:t>
            </a:r>
          </a:p>
          <a:p>
            <a:pPr lvl="1"/>
            <a:r>
              <a:rPr lang="en-US" sz="2000" dirty="0" smtClean="0"/>
              <a:t>Heat press, pre-treatment sprayer, PC, graphics software, hygrometer, non-condensing humidifier</a:t>
            </a:r>
            <a:endParaRPr lang="en-US" sz="2000" dirty="0" smtClean="0">
              <a:solidFill>
                <a:schemeClr val="tx1"/>
              </a:solidFill>
            </a:endParaRPr>
          </a:p>
          <a:p>
            <a:r>
              <a:rPr lang="en-US" sz="2400" dirty="0" smtClean="0">
                <a:solidFill>
                  <a:schemeClr val="tx1"/>
                </a:solidFill>
              </a:rPr>
              <a:t>Keep your machines in tip-top shape with </a:t>
            </a:r>
            <a:r>
              <a:rPr lang="en-US" sz="2400" u="sng" dirty="0" smtClean="0">
                <a:solidFill>
                  <a:schemeClr val="tx1"/>
                </a:solidFill>
              </a:rPr>
              <a:t>regular maintenance</a:t>
            </a:r>
          </a:p>
          <a:p>
            <a:r>
              <a:rPr lang="en-US" sz="2400" dirty="0" smtClean="0">
                <a:solidFill>
                  <a:schemeClr val="tx1"/>
                </a:solidFill>
              </a:rPr>
              <a:t>Using good equipment and software will save you time and money in the long run</a:t>
            </a:r>
          </a:p>
        </p:txBody>
      </p:sp>
      <p:sp>
        <p:nvSpPr>
          <p:cNvPr id="17412"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sp>
        <p:nvSpPr>
          <p:cNvPr id="17413" name="Rectangle 1"/>
          <p:cNvSpPr>
            <a:spLocks noChangeArrowheads="1"/>
          </p:cNvSpPr>
          <p:nvPr/>
        </p:nvSpPr>
        <p:spPr bwMode="auto">
          <a:xfrm>
            <a:off x="685800" y="3665538"/>
            <a:ext cx="90488" cy="0"/>
          </a:xfrm>
          <a:prstGeom prst="rect">
            <a:avLst/>
          </a:prstGeom>
          <a:solidFill>
            <a:srgbClr val="D8DFEA"/>
          </a:solidFill>
          <a:ln w="9525">
            <a:noFill/>
            <a:miter lim="800000"/>
            <a:headEnd/>
            <a:tailEnd/>
          </a:ln>
          <a:effectLst/>
        </p:spPr>
        <p:txBody>
          <a:bodyPr wrap="none" tIns="13711680" anchor="ctr">
            <a:spAutoFit/>
          </a:bodyPr>
          <a:lstStyle/>
          <a:p>
            <a:endParaRPr lang="en-US"/>
          </a:p>
        </p:txBody>
      </p:sp>
      <p:pic>
        <p:nvPicPr>
          <p:cNvPr id="6" name="Picture 2" descr="Z:\MARKETING\GRAPHICS LOGOS &amp; PHOTOS\AnaJet Corporate Artwork\mP10_with_Frogifly.png"/>
          <p:cNvPicPr>
            <a:picLocks noChangeAspect="1" noChangeArrowheads="1"/>
          </p:cNvPicPr>
          <p:nvPr/>
        </p:nvPicPr>
        <p:blipFill>
          <a:blip r:embed="rId3" cstate="print"/>
          <a:srcRect/>
          <a:stretch>
            <a:fillRect/>
          </a:stretch>
        </p:blipFill>
        <p:spPr bwMode="auto">
          <a:xfrm>
            <a:off x="6248400" y="1676400"/>
            <a:ext cx="2895600" cy="1419170"/>
          </a:xfrm>
          <a:prstGeom prst="rect">
            <a:avLst/>
          </a:prstGeom>
          <a:noFill/>
        </p:spPr>
      </p:pic>
    </p:spTree>
    <p:extLst>
      <p:ext uri="{BB962C8B-B14F-4D97-AF65-F5344CB8AC3E}">
        <p14:creationId xmlns:p14="http://schemas.microsoft.com/office/powerpoint/2010/main" xmlns="" val="38411135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Grocery List</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400" dirty="0" smtClean="0"/>
              <a:t>Printer with WARRANTY: if you buy 3</a:t>
            </a:r>
            <a:r>
              <a:rPr lang="en-US" sz="2400" baseline="30000" dirty="0" smtClean="0"/>
              <a:t>rd</a:t>
            </a:r>
            <a:r>
              <a:rPr lang="en-US" sz="2400" dirty="0" smtClean="0"/>
              <a:t>-party, research cost to get refurbishment &amp; factory warranty</a:t>
            </a:r>
          </a:p>
          <a:p>
            <a:r>
              <a:rPr lang="en-US" sz="2400" dirty="0" smtClean="0"/>
              <a:t>Heat press with auto-lift: clamshell or swing away</a:t>
            </a:r>
          </a:p>
          <a:p>
            <a:r>
              <a:rPr lang="en-US" sz="2400" dirty="0" smtClean="0"/>
              <a:t>Tunnel dryer: advantage in colder climates</a:t>
            </a:r>
          </a:p>
          <a:p>
            <a:r>
              <a:rPr lang="en-US" sz="2400" dirty="0" smtClean="0"/>
              <a:t>Power sprayer or pre-treatment machine</a:t>
            </a:r>
          </a:p>
          <a:p>
            <a:r>
              <a:rPr lang="en-US" sz="2400" dirty="0" smtClean="0"/>
              <a:t>Cool non misting humidifier</a:t>
            </a:r>
          </a:p>
          <a:p>
            <a:r>
              <a:rPr lang="en-US" sz="2400" dirty="0" smtClean="0"/>
              <a:t>Hygrometer</a:t>
            </a:r>
          </a:p>
          <a:p>
            <a:r>
              <a:rPr lang="en-US" sz="2400" dirty="0" smtClean="0"/>
              <a:t>Extra set of inks, cleaning solution, and other consumables</a:t>
            </a:r>
          </a:p>
          <a:p>
            <a:r>
              <a:rPr lang="en-US" sz="2400" dirty="0" smtClean="0"/>
              <a:t>Sturdy tables for printer and press</a:t>
            </a:r>
            <a:endParaRPr lang="en-US" sz="24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6152278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and garment suppliers</a:t>
            </a:r>
            <a:endParaRPr lang="en-US" dirty="0"/>
          </a:p>
        </p:txBody>
      </p:sp>
      <p:sp>
        <p:nvSpPr>
          <p:cNvPr id="3" name="Content Placeholder 2"/>
          <p:cNvSpPr>
            <a:spLocks noGrp="1"/>
          </p:cNvSpPr>
          <p:nvPr>
            <p:ph idx="1"/>
          </p:nvPr>
        </p:nvSpPr>
        <p:spPr>
          <a:xfrm>
            <a:off x="457200" y="1600200"/>
            <a:ext cx="4114800" cy="4525963"/>
          </a:xfrm>
        </p:spPr>
        <p:txBody>
          <a:bodyPr/>
          <a:lstStyle/>
          <a:p>
            <a:r>
              <a:rPr lang="en-US" sz="2800" dirty="0" smtClean="0"/>
              <a:t>Design Interface / Graphics Manipulation Client (i.e. SPARK)</a:t>
            </a:r>
          </a:p>
          <a:p>
            <a:r>
              <a:rPr lang="en-US" sz="2800" dirty="0" smtClean="0"/>
              <a:t>Great Dane Graphics –</a:t>
            </a:r>
          </a:p>
          <a:p>
            <a:r>
              <a:rPr lang="en-US" sz="2800" dirty="0" smtClean="0"/>
              <a:t>Action Illustrated </a:t>
            </a:r>
          </a:p>
          <a:p>
            <a:r>
              <a:rPr lang="en-US" sz="2800" dirty="0" smtClean="0"/>
              <a:t>Online photo stock sites</a:t>
            </a:r>
          </a:p>
          <a:p>
            <a:pPr marL="0" indent="0">
              <a:buNone/>
            </a:pPr>
            <a:r>
              <a:rPr lang="en-US" sz="2800" dirty="0" smtClean="0"/>
              <a:t>(i.e. Shutterstock.com)</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
        <p:nvSpPr>
          <p:cNvPr id="5" name="Content Placeholder 2"/>
          <p:cNvSpPr txBox="1">
            <a:spLocks/>
          </p:cNvSpPr>
          <p:nvPr/>
        </p:nvSpPr>
        <p:spPr bwMode="auto">
          <a:xfrm>
            <a:off x="4572000" y="1600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Cotton Heritage</a:t>
            </a:r>
          </a:p>
          <a:p>
            <a:r>
              <a:rPr lang="en-US" sz="2800" dirty="0" smtClean="0"/>
              <a:t>Hanes</a:t>
            </a:r>
          </a:p>
          <a:p>
            <a:r>
              <a:rPr lang="en-US" sz="2800" dirty="0" smtClean="0"/>
              <a:t>Spectra USA</a:t>
            </a:r>
          </a:p>
          <a:p>
            <a:r>
              <a:rPr lang="en-US" sz="2800" dirty="0" smtClean="0"/>
              <a:t>Alstyle</a:t>
            </a:r>
          </a:p>
          <a:p>
            <a:r>
              <a:rPr lang="en-US" sz="2800" dirty="0" smtClean="0"/>
              <a:t>Bella + Canvas</a:t>
            </a:r>
          </a:p>
        </p:txBody>
      </p:sp>
    </p:spTree>
    <p:extLst>
      <p:ext uri="{BB962C8B-B14F-4D97-AF65-F5344CB8AC3E}">
        <p14:creationId xmlns:p14="http://schemas.microsoft.com/office/powerpoint/2010/main" xmlns="" val="61456308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Imaging Businesses</a:t>
            </a:r>
            <a:endParaRPr lang="en-US" dirty="0"/>
          </a:p>
        </p:txBody>
      </p:sp>
      <p:sp>
        <p:nvSpPr>
          <p:cNvPr id="3" name="Content Placeholder 2"/>
          <p:cNvSpPr>
            <a:spLocks noGrp="1"/>
          </p:cNvSpPr>
          <p:nvPr>
            <p:ph idx="1"/>
          </p:nvPr>
        </p:nvSpPr>
        <p:spPr/>
        <p:txBody>
          <a:bodyPr/>
          <a:lstStyle/>
          <a:p>
            <a:r>
              <a:rPr lang="en-US" dirty="0" smtClean="0"/>
              <a:t>Decide who will “own” the new operation/process</a:t>
            </a:r>
          </a:p>
          <a:p>
            <a:r>
              <a:rPr lang="en-US" dirty="0" smtClean="0"/>
              <a:t>Prepare marketing plan and pricing based on demand</a:t>
            </a:r>
          </a:p>
          <a:p>
            <a:r>
              <a:rPr lang="en-US" dirty="0" smtClean="0"/>
              <a:t>Take advantage of existing customer base, regular accounts</a:t>
            </a:r>
          </a:p>
          <a:p>
            <a:pPr lvl="1"/>
            <a:r>
              <a:rPr lang="en-US" dirty="0" smtClean="0"/>
              <a:t>Give them a “One-stop-shop”</a:t>
            </a:r>
          </a:p>
          <a:p>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7459538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Skillsets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Identify new opportunities and seize them</a:t>
            </a:r>
          </a:p>
          <a:p>
            <a:pPr lvl="1"/>
            <a:r>
              <a:rPr lang="en-US" sz="2400" dirty="0" smtClean="0"/>
              <a:t>Multi-color runs</a:t>
            </a:r>
          </a:p>
          <a:p>
            <a:pPr lvl="1"/>
            <a:r>
              <a:rPr lang="en-US" sz="2400" dirty="0" smtClean="0"/>
              <a:t>No minimum orders or screen charges</a:t>
            </a:r>
          </a:p>
          <a:p>
            <a:pPr lvl="1"/>
            <a:r>
              <a:rPr lang="en-US" sz="2400" dirty="0" smtClean="0"/>
              <a:t>Quick turn around with a versatile product line</a:t>
            </a:r>
          </a:p>
          <a:p>
            <a:pPr lvl="1"/>
            <a:r>
              <a:rPr lang="en-US" sz="2400" dirty="0" smtClean="0"/>
              <a:t>Mobile on-site printing </a:t>
            </a:r>
          </a:p>
          <a:p>
            <a:pPr>
              <a:buFont typeface="Arial" pitchFamily="34" charset="0"/>
              <a:buChar char="•"/>
            </a:pPr>
            <a:r>
              <a:rPr lang="en-US" dirty="0" smtClean="0"/>
              <a:t>Marketing new capabilities </a:t>
            </a:r>
          </a:p>
          <a:p>
            <a:pPr lvl="1"/>
            <a:r>
              <a:rPr lang="en-US" sz="2400" dirty="0" smtClean="0"/>
              <a:t>Facebook and other social media</a:t>
            </a:r>
          </a:p>
          <a:p>
            <a:pPr lvl="1"/>
            <a:r>
              <a:rPr lang="en-US" sz="2400" dirty="0" smtClean="0"/>
              <a:t>Samples in all existing customer orders</a:t>
            </a:r>
          </a:p>
          <a:p>
            <a:pPr lvl="1"/>
            <a:r>
              <a:rPr lang="en-US" sz="2400" dirty="0" smtClean="0"/>
              <a:t>New website content or customer facing design software</a:t>
            </a:r>
          </a:p>
          <a:p>
            <a:pPr lvl="1">
              <a:buNone/>
            </a:pPr>
            <a:endParaRPr lang="en-US" sz="2400" dirty="0" smtClean="0"/>
          </a:p>
          <a:p>
            <a:pPr lvl="1"/>
            <a:endParaRPr lang="en-US" sz="2400" dirty="0" smtClean="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15576135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Dedicated Shop Space</a:t>
            </a:r>
            <a:endParaRPr lang="en-US" dirty="0"/>
          </a:p>
        </p:txBody>
      </p:sp>
      <p:sp>
        <p:nvSpPr>
          <p:cNvPr id="3" name="Content Placeholder 2"/>
          <p:cNvSpPr>
            <a:spLocks noGrp="1"/>
          </p:cNvSpPr>
          <p:nvPr>
            <p:ph idx="1"/>
          </p:nvPr>
        </p:nvSpPr>
        <p:spPr>
          <a:xfrm>
            <a:off x="381000" y="914400"/>
            <a:ext cx="4953000" cy="4678363"/>
          </a:xfrm>
        </p:spPr>
        <p:txBody>
          <a:bodyPr/>
          <a:lstStyle/>
          <a:p>
            <a:r>
              <a:rPr lang="en-US" sz="2400" dirty="0" smtClean="0"/>
              <a:t>DTG printers and presses take up minimal footprint…</a:t>
            </a:r>
          </a:p>
          <a:p>
            <a:r>
              <a:rPr lang="en-US" sz="2400" dirty="0" smtClean="0"/>
              <a:t>But MUST HAVE dedicated space large enough so that printer and press are at least 5-6 feet apart</a:t>
            </a:r>
          </a:p>
          <a:p>
            <a:r>
              <a:rPr lang="en-US" sz="2400" dirty="0" smtClean="0"/>
              <a:t>Must be able to maintain a humidity level above 45% near printer</a:t>
            </a:r>
          </a:p>
          <a:p>
            <a:r>
              <a:rPr lang="en-US" sz="2400" dirty="0" smtClean="0"/>
              <a:t>Avoid close exposure to HVAC, doors, dust, excess moisture</a:t>
            </a:r>
          </a:p>
          <a:p>
            <a:r>
              <a:rPr lang="en-US" sz="2400" dirty="0" smtClean="0"/>
              <a:t>Carve out space for treating and drying your pre-treated shirts and other dark garments</a:t>
            </a:r>
            <a:endParaRPr lang="en-US" sz="24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pic>
        <p:nvPicPr>
          <p:cNvPr id="1026" name="Picture 2" descr="Mobile Shirt Facto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1905000"/>
            <a:ext cx="3810000" cy="27516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36007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Optimize Inventory</a:t>
            </a:r>
            <a:endParaRPr lang="en-US" sz="4000" dirty="0"/>
          </a:p>
        </p:txBody>
      </p:sp>
      <p:sp>
        <p:nvSpPr>
          <p:cNvPr id="3" name="Content Placeholder 2"/>
          <p:cNvSpPr>
            <a:spLocks noGrp="1"/>
          </p:cNvSpPr>
          <p:nvPr>
            <p:ph idx="1"/>
          </p:nvPr>
        </p:nvSpPr>
        <p:spPr/>
        <p:txBody>
          <a:bodyPr/>
          <a:lstStyle/>
          <a:p>
            <a:r>
              <a:rPr lang="en-US" dirty="0" smtClean="0"/>
              <a:t>You’re going to be buying a lot of shirts</a:t>
            </a:r>
          </a:p>
          <a:p>
            <a:r>
              <a:rPr lang="en-US" dirty="0" smtClean="0"/>
              <a:t>Use suppliers’ warehouses as your own</a:t>
            </a:r>
          </a:p>
          <a:p>
            <a:r>
              <a:rPr lang="en-US" u="sng" dirty="0" smtClean="0"/>
              <a:t>Keep sample stock only</a:t>
            </a:r>
            <a:r>
              <a:rPr lang="en-US" dirty="0" smtClean="0"/>
              <a:t> and push suppliers for same-day shipment</a:t>
            </a:r>
          </a:p>
          <a:p>
            <a:r>
              <a:rPr lang="en-US" dirty="0" smtClean="0"/>
              <a:t>Most will do free shipping or free overnight on orders over $200: some as low as $150</a:t>
            </a:r>
          </a:p>
          <a:p>
            <a:r>
              <a:rPr lang="en-US" dirty="0" smtClean="0"/>
              <a:t>Use RMAs for overstock – don’t carry cases of unused blanks</a:t>
            </a:r>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572693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57200"/>
            <a:ext cx="8077200" cy="914400"/>
          </a:xfrm>
        </p:spPr>
        <p:txBody>
          <a:bodyPr/>
          <a:lstStyle/>
          <a:p>
            <a:pPr eaLnBrk="1" hangingPunct="1"/>
            <a:r>
              <a:rPr lang="en-US" dirty="0" smtClean="0"/>
              <a:t/>
            </a:r>
            <a:br>
              <a:rPr lang="en-US" dirty="0" smtClean="0"/>
            </a:br>
            <a:r>
              <a:rPr lang="en-US" dirty="0" smtClean="0"/>
              <a:t>Get to Know Your Competitors</a:t>
            </a:r>
            <a:br>
              <a:rPr lang="en-US" dirty="0" smtClean="0"/>
            </a:br>
            <a:endParaRPr lang="en-US" dirty="0" smtClean="0"/>
          </a:p>
        </p:txBody>
      </p:sp>
      <p:sp>
        <p:nvSpPr>
          <p:cNvPr id="13315" name="Rectangle 3"/>
          <p:cNvSpPr>
            <a:spLocks noGrp="1" noChangeArrowheads="1"/>
          </p:cNvSpPr>
          <p:nvPr>
            <p:ph type="body" idx="1"/>
          </p:nvPr>
        </p:nvSpPr>
        <p:spPr>
          <a:xfrm>
            <a:off x="685800" y="1676400"/>
            <a:ext cx="5257800" cy="4191000"/>
          </a:xfrm>
        </p:spPr>
        <p:txBody>
          <a:bodyPr/>
          <a:lstStyle/>
          <a:p>
            <a:r>
              <a:rPr lang="en-US" sz="2000" dirty="0" smtClean="0">
                <a:solidFill>
                  <a:schemeClr val="tx1"/>
                </a:solidFill>
              </a:rPr>
              <a:t>In addition to outsourcing…</a:t>
            </a:r>
          </a:p>
          <a:p>
            <a:r>
              <a:rPr lang="en-US" sz="2000" dirty="0" smtClean="0">
                <a:solidFill>
                  <a:schemeClr val="tx1"/>
                </a:solidFill>
              </a:rPr>
              <a:t>Look for garment decorators nearby: they may have DTG printers or parallel technology</a:t>
            </a:r>
          </a:p>
          <a:p>
            <a:r>
              <a:rPr lang="en-US" sz="2000" dirty="0" smtClean="0">
                <a:solidFill>
                  <a:schemeClr val="tx1"/>
                </a:solidFill>
              </a:rPr>
              <a:t>Build partnerships: </a:t>
            </a:r>
            <a:r>
              <a:rPr lang="en-US" sz="2000" u="sng" dirty="0" smtClean="0">
                <a:solidFill>
                  <a:schemeClr val="tx1"/>
                </a:solidFill>
              </a:rPr>
              <a:t>visit decorators</a:t>
            </a:r>
            <a:r>
              <a:rPr lang="en-US" sz="2000" dirty="0" smtClean="0">
                <a:solidFill>
                  <a:schemeClr val="tx1"/>
                </a:solidFill>
              </a:rPr>
              <a:t> in your area to drop off your business card and samples</a:t>
            </a:r>
          </a:p>
          <a:p>
            <a:r>
              <a:rPr lang="en-US" sz="2000" dirty="0" smtClean="0">
                <a:solidFill>
                  <a:schemeClr val="tx1"/>
                </a:solidFill>
              </a:rPr>
              <a:t>Working as partners, you’ll be able to plug gaps in each other’s offerings, becoming more of a one-stop solution for customers and increasing sales for everyone</a:t>
            </a:r>
          </a:p>
        </p:txBody>
      </p:sp>
      <p:sp>
        <p:nvSpPr>
          <p:cNvPr id="13316"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sp>
        <p:nvSpPr>
          <p:cNvPr id="13317" name="Rectangle 1"/>
          <p:cNvSpPr>
            <a:spLocks noChangeArrowheads="1"/>
          </p:cNvSpPr>
          <p:nvPr/>
        </p:nvSpPr>
        <p:spPr bwMode="auto">
          <a:xfrm>
            <a:off x="685800" y="3665538"/>
            <a:ext cx="90488" cy="0"/>
          </a:xfrm>
          <a:prstGeom prst="rect">
            <a:avLst/>
          </a:prstGeom>
          <a:solidFill>
            <a:srgbClr val="D8DFEA"/>
          </a:solidFill>
          <a:ln w="9525">
            <a:noFill/>
            <a:miter lim="800000"/>
            <a:headEnd/>
            <a:tailEnd/>
          </a:ln>
          <a:effectLst/>
        </p:spPr>
        <p:txBody>
          <a:bodyPr wrap="none" tIns="13711680" anchor="ctr">
            <a:spAutoFit/>
          </a:bodyPr>
          <a:lstStyle/>
          <a:p>
            <a:endParaRPr lang="en-US"/>
          </a:p>
        </p:txBody>
      </p:sp>
      <p:pic>
        <p:nvPicPr>
          <p:cNvPr id="2050" name="Picture 2" descr="apparitionStudios_mPower_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600200"/>
            <a:ext cx="2514600" cy="37814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80296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457200"/>
            <a:ext cx="8077200" cy="990600"/>
          </a:xfrm>
          <a:effectLst>
            <a:outerShdw blurRad="50800" dist="12700" dir="5400000" algn="t" rotWithShape="0">
              <a:schemeClr val="bg1">
                <a:lumMod val="50000"/>
                <a:alpha val="40000"/>
              </a:schemeClr>
            </a:outerShdw>
          </a:effectLst>
        </p:spPr>
        <p:txBody>
          <a:bodyPr rtlCol="0">
            <a:normAutofit/>
          </a:bodyPr>
          <a:lstStyle/>
          <a:p>
            <a:pPr eaLnBrk="1" fontAlgn="auto" hangingPunct="1">
              <a:spcAft>
                <a:spcPts val="0"/>
              </a:spcAft>
              <a:defRPr/>
            </a:pPr>
            <a:r>
              <a:rPr lang="en-US" spc="-150" dirty="0" smtClean="0">
                <a:solidFill>
                  <a:schemeClr val="bg1">
                    <a:lumMod val="50000"/>
                  </a:schemeClr>
                </a:solidFill>
                <a:latin typeface="Century Gothic" pitchFamily="34" charset="0"/>
              </a:rPr>
              <a:t>THE </a:t>
            </a:r>
            <a:r>
              <a:rPr lang="en-US" b="1" spc="-150" dirty="0" smtClean="0">
                <a:solidFill>
                  <a:srgbClr val="87AB3F"/>
                </a:solidFill>
                <a:latin typeface="Century Gothic" pitchFamily="34" charset="0"/>
              </a:rPr>
              <a:t>AGENDA</a:t>
            </a:r>
            <a:endParaRPr lang="en-US" dirty="0"/>
          </a:p>
        </p:txBody>
      </p:sp>
      <p:cxnSp>
        <p:nvCxnSpPr>
          <p:cNvPr id="6" name="Straight Connector 5"/>
          <p:cNvCxnSpPr/>
          <p:nvPr/>
        </p:nvCxnSpPr>
        <p:spPr>
          <a:xfrm>
            <a:off x="990600" y="1371600"/>
            <a:ext cx="7010400" cy="0"/>
          </a:xfrm>
          <a:prstGeom prst="line">
            <a:avLst/>
          </a:prstGeom>
          <a:ln>
            <a:solidFill>
              <a:schemeClr val="bg1">
                <a:lumMod val="65000"/>
              </a:schemeClr>
            </a:solidFill>
          </a:ln>
          <a:effectLst>
            <a:outerShdw blurRad="25400" dist="12700" dir="5400000" algn="t" rotWithShape="0">
              <a:schemeClr val="bg1">
                <a:lumMod val="50000"/>
                <a:alpha val="40000"/>
              </a:schemeClr>
            </a:outerShdw>
          </a:effectLst>
        </p:spPr>
        <p:style>
          <a:lnRef idx="1">
            <a:schemeClr val="dk1"/>
          </a:lnRef>
          <a:fillRef idx="0">
            <a:schemeClr val="dk1"/>
          </a:fillRef>
          <a:effectRef idx="0">
            <a:schemeClr val="dk1"/>
          </a:effectRef>
          <a:fontRef idx="minor">
            <a:schemeClr val="tx1"/>
          </a:fontRef>
        </p:style>
      </p:cxnSp>
      <p:sp>
        <p:nvSpPr>
          <p:cNvPr id="9" name="Title 1"/>
          <p:cNvSpPr txBox="1">
            <a:spLocks/>
          </p:cNvSpPr>
          <p:nvPr/>
        </p:nvSpPr>
        <p:spPr>
          <a:xfrm>
            <a:off x="838200" y="1447800"/>
            <a:ext cx="7467600" cy="4495800"/>
          </a:xfrm>
          <a:prstGeom prst="rect">
            <a:avLst/>
          </a:prstGeom>
        </p:spPr>
        <p:txBody>
          <a:bodyPr anchor="t"/>
          <a:lstStyle/>
          <a:p>
            <a:pPr marL="342900" indent="-342900" fontAlgn="auto">
              <a:spcBef>
                <a:spcPts val="600"/>
              </a:spcBef>
              <a:spcAft>
                <a:spcPts val="0"/>
              </a:spcAft>
              <a:buFont typeface="Arial" pitchFamily="34" charset="0"/>
              <a:buChar char="•"/>
              <a:defRPr/>
            </a:pPr>
            <a:r>
              <a:rPr lang="en-US" sz="2400" dirty="0" smtClean="0">
                <a:latin typeface="Myriad Pro"/>
                <a:ea typeface="+mj-ea"/>
                <a:cs typeface="+mj-cs"/>
              </a:rPr>
              <a:t>Introductions</a:t>
            </a:r>
          </a:p>
          <a:p>
            <a:pPr marL="800100" lvl="1" indent="-342900" fontAlgn="auto">
              <a:spcBef>
                <a:spcPts val="600"/>
              </a:spcBef>
              <a:spcAft>
                <a:spcPts val="0"/>
              </a:spcAft>
              <a:buFont typeface="Arial" pitchFamily="34" charset="0"/>
              <a:buChar char="•"/>
              <a:defRPr/>
            </a:pPr>
            <a:r>
              <a:rPr lang="en-US" sz="2400" dirty="0" smtClean="0">
                <a:latin typeface="Myriad Pro"/>
                <a:ea typeface="+mj-ea"/>
                <a:cs typeface="+mj-cs"/>
              </a:rPr>
              <a:t>Karl Tipre</a:t>
            </a:r>
          </a:p>
          <a:p>
            <a:pPr marL="800100" lvl="1" indent="-342900" fontAlgn="auto">
              <a:spcBef>
                <a:spcPts val="600"/>
              </a:spcBef>
              <a:spcAft>
                <a:spcPts val="0"/>
              </a:spcAft>
              <a:buFont typeface="Arial" pitchFamily="34" charset="0"/>
              <a:buChar char="•"/>
              <a:defRPr/>
            </a:pPr>
            <a:r>
              <a:rPr lang="en-US" sz="2400" dirty="0" err="1" smtClean="0">
                <a:latin typeface="Myriad Pro"/>
                <a:ea typeface="+mj-ea"/>
                <a:cs typeface="+mj-cs"/>
              </a:rPr>
              <a:t>PoPATL</a:t>
            </a:r>
            <a:endParaRPr lang="en-US" sz="2400" dirty="0" smtClean="0">
              <a:latin typeface="Myriad Pro"/>
              <a:ea typeface="+mj-ea"/>
              <a:cs typeface="+mj-cs"/>
            </a:endParaRPr>
          </a:p>
          <a:p>
            <a:pPr marL="800100" lvl="1" indent="-342900" fontAlgn="auto">
              <a:spcBef>
                <a:spcPts val="600"/>
              </a:spcBef>
              <a:spcAft>
                <a:spcPts val="0"/>
              </a:spcAft>
              <a:buFont typeface="Arial" pitchFamily="34" charset="0"/>
              <a:buChar char="•"/>
              <a:defRPr/>
            </a:pPr>
            <a:r>
              <a:rPr lang="en-US" sz="2400" dirty="0">
                <a:latin typeface="Myriad Pro" pitchFamily="34" charset="0"/>
              </a:rPr>
              <a:t>Ryan Gosling / Macaulay </a:t>
            </a:r>
            <a:r>
              <a:rPr lang="en-US" sz="2400" dirty="0" err="1">
                <a:latin typeface="Myriad Pro" pitchFamily="34" charset="0"/>
              </a:rPr>
              <a:t>Culkin</a:t>
            </a:r>
            <a:r>
              <a:rPr lang="en-US" sz="2400" dirty="0">
                <a:latin typeface="Myriad Pro" pitchFamily="34" charset="0"/>
              </a:rPr>
              <a:t> T-Shirt </a:t>
            </a:r>
            <a:r>
              <a:rPr lang="en-US" sz="2400" dirty="0" smtClean="0">
                <a:latin typeface="Myriad Pro" pitchFamily="34" charset="0"/>
              </a:rPr>
              <a:t>Battle</a:t>
            </a:r>
          </a:p>
          <a:p>
            <a:pPr marL="342900" indent="-342900" fontAlgn="auto">
              <a:spcBef>
                <a:spcPts val="600"/>
              </a:spcBef>
              <a:spcAft>
                <a:spcPts val="0"/>
              </a:spcAft>
              <a:buFont typeface="Arial" pitchFamily="34" charset="0"/>
              <a:buChar char="•"/>
              <a:defRPr/>
            </a:pPr>
            <a:r>
              <a:rPr lang="en-US" sz="2400" dirty="0" smtClean="0">
                <a:latin typeface="Myriad Pro"/>
                <a:ea typeface="+mj-ea"/>
                <a:cs typeface="+mj-cs"/>
              </a:rPr>
              <a:t>General Principles</a:t>
            </a:r>
          </a:p>
          <a:p>
            <a:pPr marL="342900" indent="-342900" fontAlgn="auto">
              <a:spcBef>
                <a:spcPts val="600"/>
              </a:spcBef>
              <a:spcAft>
                <a:spcPts val="0"/>
              </a:spcAft>
              <a:buFont typeface="Arial" pitchFamily="34" charset="0"/>
              <a:buChar char="•"/>
              <a:defRPr/>
            </a:pPr>
            <a:r>
              <a:rPr lang="en-US" sz="2400" dirty="0" smtClean="0">
                <a:latin typeface="Myriad Pro"/>
                <a:ea typeface="+mj-ea"/>
                <a:cs typeface="+mj-cs"/>
              </a:rPr>
              <a:t>Startups</a:t>
            </a:r>
          </a:p>
          <a:p>
            <a:pPr marL="342900" indent="-342900" fontAlgn="auto">
              <a:spcBef>
                <a:spcPts val="600"/>
              </a:spcBef>
              <a:spcAft>
                <a:spcPts val="0"/>
              </a:spcAft>
              <a:buFont typeface="Arial" pitchFamily="34" charset="0"/>
              <a:buChar char="•"/>
              <a:defRPr/>
            </a:pPr>
            <a:r>
              <a:rPr lang="en-US" sz="2400" dirty="0" smtClean="0">
                <a:latin typeface="Myriad Pro"/>
                <a:ea typeface="+mj-ea"/>
                <a:cs typeface="+mj-cs"/>
              </a:rPr>
              <a:t>Existing Businesses</a:t>
            </a:r>
            <a:endParaRPr lang="en-US" sz="2400" dirty="0">
              <a:latin typeface="Myriad Pro"/>
              <a:ea typeface="+mj-ea"/>
              <a:cs typeface="+mj-cs"/>
            </a:endParaRPr>
          </a:p>
          <a:p>
            <a:pPr marL="342900" indent="-342900" fontAlgn="auto">
              <a:spcBef>
                <a:spcPts val="600"/>
              </a:spcBef>
              <a:spcAft>
                <a:spcPts val="0"/>
              </a:spcAft>
              <a:buFont typeface="Arial" pitchFamily="34" charset="0"/>
              <a:buChar char="•"/>
              <a:defRPr/>
            </a:pPr>
            <a:r>
              <a:rPr lang="en-US" sz="2400" dirty="0" smtClean="0">
                <a:latin typeface="Myriad Pro"/>
                <a:ea typeface="+mj-ea"/>
                <a:cs typeface="+mj-cs"/>
              </a:rPr>
              <a:t>Pitfalls to Avoid</a:t>
            </a:r>
          </a:p>
          <a:p>
            <a:pPr marL="342900" indent="-342900" fontAlgn="auto">
              <a:spcBef>
                <a:spcPts val="600"/>
              </a:spcBef>
              <a:spcAft>
                <a:spcPts val="0"/>
              </a:spcAft>
              <a:buFont typeface="Arial" pitchFamily="34" charset="0"/>
              <a:buChar char="•"/>
              <a:defRPr/>
            </a:pPr>
            <a:r>
              <a:rPr lang="en-US" sz="2400" dirty="0" smtClean="0">
                <a:latin typeface="Myriad Pro"/>
                <a:ea typeface="+mj-ea"/>
                <a:cs typeface="+mj-cs"/>
              </a:rPr>
              <a:t>Q &amp; A Session</a:t>
            </a:r>
          </a:p>
          <a:p>
            <a:pPr marL="342900" indent="-342900" fontAlgn="auto">
              <a:spcBef>
                <a:spcPts val="600"/>
              </a:spcBef>
              <a:spcAft>
                <a:spcPts val="0"/>
              </a:spcAft>
              <a:buFont typeface="Arial" pitchFamily="34" charset="0"/>
              <a:buChar char="•"/>
              <a:defRPr/>
            </a:pPr>
            <a:endParaRPr lang="en-US" sz="2400" dirty="0">
              <a:solidFill>
                <a:schemeClr val="tx1">
                  <a:lumMod val="75000"/>
                  <a:lumOff val="25000"/>
                </a:schemeClr>
              </a:solidFill>
              <a:latin typeface="Myriad Pro"/>
              <a:ea typeface="+mj-ea"/>
              <a:cs typeface="+mj-cs"/>
            </a:endParaRPr>
          </a:p>
        </p:txBody>
      </p:sp>
      <p:pic>
        <p:nvPicPr>
          <p:cNvPr id="4102" name="Picture 2" descr="C:\Users\Designer\Desktop\graphics\mPower-Printer.png"/>
          <p:cNvPicPr>
            <a:picLocks noChangeAspect="1" noChangeArrowheads="1"/>
          </p:cNvPicPr>
          <p:nvPr/>
        </p:nvPicPr>
        <p:blipFill>
          <a:blip r:embed="rId3" cstate="print"/>
          <a:srcRect/>
          <a:stretch>
            <a:fillRect/>
          </a:stretch>
        </p:blipFill>
        <p:spPr bwMode="auto">
          <a:xfrm>
            <a:off x="-4343400" y="18173700"/>
            <a:ext cx="24231600" cy="181737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b="1" dirty="0" smtClean="0">
                <a:solidFill>
                  <a:schemeClr val="tx1">
                    <a:lumMod val="65000"/>
                    <a:lumOff val="35000"/>
                  </a:schemeClr>
                </a:solidFill>
              </a:rPr>
              <a:t>Toll free in USA: 877.626.2538</a:t>
            </a:r>
            <a:endParaRPr lang="en-US" b="1"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8077200" cy="914400"/>
          </a:xfrm>
        </p:spPr>
        <p:txBody>
          <a:bodyPr/>
          <a:lstStyle/>
          <a:p>
            <a:pPr eaLnBrk="1" hangingPunct="1"/>
            <a:r>
              <a:rPr lang="en-US" dirty="0" smtClean="0"/>
              <a:t/>
            </a:r>
            <a:br>
              <a:rPr lang="en-US" dirty="0" smtClean="0"/>
            </a:br>
            <a:r>
              <a:rPr lang="en-US" dirty="0" smtClean="0"/>
              <a:t>Creative revenue generation</a:t>
            </a:r>
            <a:br>
              <a:rPr lang="en-US" dirty="0" smtClean="0"/>
            </a:br>
            <a:endParaRPr lang="en-US" dirty="0" smtClean="0"/>
          </a:p>
        </p:txBody>
      </p:sp>
      <p:sp>
        <p:nvSpPr>
          <p:cNvPr id="14339" name="Rectangle 3"/>
          <p:cNvSpPr>
            <a:spLocks noGrp="1" noChangeArrowheads="1"/>
          </p:cNvSpPr>
          <p:nvPr>
            <p:ph type="body" idx="1"/>
          </p:nvPr>
        </p:nvSpPr>
        <p:spPr>
          <a:xfrm>
            <a:off x="685800" y="1676400"/>
            <a:ext cx="8001000" cy="3429000"/>
          </a:xfrm>
        </p:spPr>
        <p:txBody>
          <a:bodyPr/>
          <a:lstStyle/>
          <a:p>
            <a:r>
              <a:rPr lang="en-US" sz="2400" dirty="0" smtClean="0">
                <a:solidFill>
                  <a:schemeClr val="tx1"/>
                </a:solidFill>
              </a:rPr>
              <a:t>Go back to your entire account list with individual white t-shirt </a:t>
            </a:r>
            <a:r>
              <a:rPr lang="en-US" sz="2400" dirty="0" smtClean="0"/>
              <a:t>samples</a:t>
            </a:r>
          </a:p>
          <a:p>
            <a:r>
              <a:rPr lang="en-US" sz="2400" dirty="0" smtClean="0"/>
              <a:t>Offer a referral program by turning</a:t>
            </a:r>
            <a:r>
              <a:rPr lang="en-US" sz="2400" dirty="0" smtClean="0">
                <a:solidFill>
                  <a:schemeClr val="tx1"/>
                </a:solidFill>
              </a:rPr>
              <a:t> your customers into your sales team</a:t>
            </a:r>
            <a:endParaRPr lang="en-US" sz="2400" u="sng" dirty="0" smtClean="0">
              <a:solidFill>
                <a:schemeClr val="tx1"/>
              </a:solidFill>
            </a:endParaRPr>
          </a:p>
          <a:p>
            <a:pPr lvl="1"/>
            <a:r>
              <a:rPr lang="en-US" sz="2400" dirty="0" smtClean="0">
                <a:solidFill>
                  <a:schemeClr val="tx1"/>
                </a:solidFill>
              </a:rPr>
              <a:t>Discounts on future orders</a:t>
            </a:r>
          </a:p>
          <a:p>
            <a:pPr lvl="1"/>
            <a:r>
              <a:rPr lang="en-US" sz="2400" dirty="0" smtClean="0">
                <a:solidFill>
                  <a:schemeClr val="tx1"/>
                </a:solidFill>
              </a:rPr>
              <a:t>Free labor services such as design work</a:t>
            </a:r>
          </a:p>
          <a:p>
            <a:pPr lvl="1"/>
            <a:r>
              <a:rPr lang="en-US" sz="2400" dirty="0" smtClean="0">
                <a:solidFill>
                  <a:schemeClr val="tx1"/>
                </a:solidFill>
              </a:rPr>
              <a:t>$20 Amazon.com gift certificates</a:t>
            </a:r>
          </a:p>
        </p:txBody>
      </p:sp>
      <p:sp>
        <p:nvSpPr>
          <p:cNvPr id="14340"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sp>
        <p:nvSpPr>
          <p:cNvPr id="14341" name="Rectangle 1"/>
          <p:cNvSpPr>
            <a:spLocks noChangeArrowheads="1"/>
          </p:cNvSpPr>
          <p:nvPr/>
        </p:nvSpPr>
        <p:spPr bwMode="auto">
          <a:xfrm>
            <a:off x="685800" y="3665538"/>
            <a:ext cx="90488" cy="0"/>
          </a:xfrm>
          <a:prstGeom prst="rect">
            <a:avLst/>
          </a:prstGeom>
          <a:solidFill>
            <a:srgbClr val="D8DFEA"/>
          </a:solidFill>
          <a:ln w="9525">
            <a:noFill/>
            <a:miter lim="800000"/>
            <a:headEnd/>
            <a:tailEnd/>
          </a:ln>
          <a:effectLst/>
        </p:spPr>
        <p:txBody>
          <a:bodyPr wrap="none" tIns="13711680" anchor="ctr">
            <a:spAutoFit/>
          </a:bodyPr>
          <a:lstStyle/>
          <a:p>
            <a:endParaRPr lang="en-US"/>
          </a:p>
        </p:txBody>
      </p:sp>
    </p:spTree>
    <p:extLst>
      <p:ext uri="{BB962C8B-B14F-4D97-AF65-F5344CB8AC3E}">
        <p14:creationId xmlns:p14="http://schemas.microsoft.com/office/powerpoint/2010/main" xmlns="" val="26370008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09600"/>
            <a:ext cx="8077200" cy="914400"/>
          </a:xfrm>
        </p:spPr>
        <p:txBody>
          <a:bodyPr/>
          <a:lstStyle/>
          <a:p>
            <a:pPr eaLnBrk="1" hangingPunct="1"/>
            <a:r>
              <a:rPr lang="en-US" dirty="0" smtClean="0"/>
              <a:t/>
            </a:r>
            <a:br>
              <a:rPr lang="en-US" dirty="0" smtClean="0"/>
            </a:br>
            <a:r>
              <a:rPr lang="en-US" dirty="0" smtClean="0"/>
              <a:t>IMPROVE WEB PRESENCE</a:t>
            </a:r>
            <a:br>
              <a:rPr lang="en-US" dirty="0" smtClean="0"/>
            </a:br>
            <a:endParaRPr lang="en-US" dirty="0" smtClean="0"/>
          </a:p>
        </p:txBody>
      </p:sp>
      <p:sp>
        <p:nvSpPr>
          <p:cNvPr id="12291" name="Rectangle 3"/>
          <p:cNvSpPr>
            <a:spLocks noGrp="1" noChangeArrowheads="1"/>
          </p:cNvSpPr>
          <p:nvPr>
            <p:ph type="body" idx="1"/>
          </p:nvPr>
        </p:nvSpPr>
        <p:spPr>
          <a:xfrm>
            <a:off x="457200" y="1447800"/>
            <a:ext cx="8077200" cy="4191000"/>
          </a:xfrm>
        </p:spPr>
        <p:txBody>
          <a:bodyPr/>
          <a:lstStyle/>
          <a:p>
            <a:r>
              <a:rPr lang="en-US" sz="2000" dirty="0" smtClean="0">
                <a:solidFill>
                  <a:schemeClr val="tx1"/>
                </a:solidFill>
              </a:rPr>
              <a:t>Get photos of your printer and examples of prints up!</a:t>
            </a:r>
          </a:p>
          <a:p>
            <a:r>
              <a:rPr lang="en-US" sz="2000" dirty="0" smtClean="0">
                <a:solidFill>
                  <a:schemeClr val="tx1"/>
                </a:solidFill>
              </a:rPr>
              <a:t>Spend 15-30 minutes a day adding </a:t>
            </a:r>
          </a:p>
          <a:p>
            <a:pPr lvl="1"/>
            <a:r>
              <a:rPr lang="en-US" sz="1800" dirty="0" smtClean="0">
                <a:solidFill>
                  <a:schemeClr val="tx1"/>
                </a:solidFill>
              </a:rPr>
              <a:t>Relevant videos and photos of your work </a:t>
            </a:r>
          </a:p>
          <a:p>
            <a:pPr lvl="1"/>
            <a:r>
              <a:rPr lang="en-US" sz="1800" dirty="0" smtClean="0">
                <a:solidFill>
                  <a:schemeClr val="tx1"/>
                </a:solidFill>
              </a:rPr>
              <a:t>Posts to Website, Facebook, </a:t>
            </a:r>
            <a:r>
              <a:rPr lang="en-US" sz="1800" dirty="0" err="1" smtClean="0">
                <a:solidFill>
                  <a:schemeClr val="tx1"/>
                </a:solidFill>
              </a:rPr>
              <a:t>Instagram</a:t>
            </a:r>
            <a:r>
              <a:rPr lang="en-US" sz="1800" dirty="0" smtClean="0">
                <a:solidFill>
                  <a:schemeClr val="tx1"/>
                </a:solidFill>
              </a:rPr>
              <a:t>, and other social media</a:t>
            </a:r>
          </a:p>
          <a:p>
            <a:pPr lvl="1"/>
            <a:r>
              <a:rPr lang="en-US" sz="1800" u="sng" dirty="0" smtClean="0"/>
              <a:t>New keywords: custom </a:t>
            </a:r>
            <a:r>
              <a:rPr lang="en-US" sz="1800" u="sng" dirty="0" err="1" smtClean="0"/>
              <a:t>tshirts</a:t>
            </a:r>
            <a:r>
              <a:rPr lang="en-US" sz="1800" u="sng" dirty="0" smtClean="0"/>
              <a:t>, full color shirts, no minimums, on demand t-shirts</a:t>
            </a:r>
            <a:endParaRPr lang="en-US" sz="1800" u="sng" dirty="0" smtClean="0">
              <a:solidFill>
                <a:schemeClr val="tx1"/>
              </a:solidFill>
            </a:endParaRPr>
          </a:p>
          <a:p>
            <a:r>
              <a:rPr lang="en-US" sz="2000" dirty="0" smtClean="0">
                <a:solidFill>
                  <a:schemeClr val="tx1"/>
                </a:solidFill>
              </a:rPr>
              <a:t>Plan public exhibits where you print on demand; people love to watch the printer work and then wear their new shirt immediately</a:t>
            </a:r>
          </a:p>
          <a:p>
            <a:r>
              <a:rPr lang="en-US" sz="2000" dirty="0" smtClean="0"/>
              <a:t>Look at these sites:</a:t>
            </a:r>
          </a:p>
          <a:p>
            <a:r>
              <a:rPr lang="en-US" sz="2000" dirty="0" smtClean="0">
                <a:solidFill>
                  <a:schemeClr val="tx1"/>
                </a:solidFill>
                <a:hlinkClick r:id="rId3"/>
              </a:rPr>
              <a:t>www.soulproject.com</a:t>
            </a:r>
            <a:endParaRPr lang="en-US" sz="2000" dirty="0" smtClean="0">
              <a:solidFill>
                <a:schemeClr val="tx1"/>
              </a:solidFill>
            </a:endParaRPr>
          </a:p>
          <a:p>
            <a:r>
              <a:rPr lang="en-US" sz="2000" dirty="0" smtClean="0">
                <a:hlinkClick r:id="rId4"/>
              </a:rPr>
              <a:t>www.easternshoresigns.com</a:t>
            </a:r>
            <a:r>
              <a:rPr lang="en-US" sz="2000" dirty="0" smtClean="0"/>
              <a:t> </a:t>
            </a:r>
          </a:p>
          <a:p>
            <a:r>
              <a:rPr lang="en-US" sz="2000" dirty="0" smtClean="0">
                <a:solidFill>
                  <a:schemeClr val="tx1"/>
                </a:solidFill>
              </a:rPr>
              <a:t>Recent testimonials posted to YouTube/</a:t>
            </a:r>
            <a:r>
              <a:rPr lang="en-US" sz="2000" dirty="0" err="1" smtClean="0">
                <a:solidFill>
                  <a:schemeClr val="tx1"/>
                </a:solidFill>
              </a:rPr>
              <a:t>AnaJetInc</a:t>
            </a:r>
            <a:endParaRPr lang="en-US" sz="2000" dirty="0" smtClean="0">
              <a:solidFill>
                <a:schemeClr val="tx1"/>
              </a:solidFill>
            </a:endParaRPr>
          </a:p>
        </p:txBody>
      </p:sp>
      <p:sp>
        <p:nvSpPr>
          <p:cNvPr id="12292"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spTree>
    <p:extLst>
      <p:ext uri="{BB962C8B-B14F-4D97-AF65-F5344CB8AC3E}">
        <p14:creationId xmlns:p14="http://schemas.microsoft.com/office/powerpoint/2010/main" xmlns="" val="15392064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609600"/>
            <a:ext cx="8077200" cy="914400"/>
          </a:xfrm>
        </p:spPr>
        <p:txBody>
          <a:bodyPr/>
          <a:lstStyle/>
          <a:p>
            <a:pPr eaLnBrk="1" hangingPunct="1"/>
            <a:r>
              <a:rPr lang="en-US" dirty="0" smtClean="0"/>
              <a:t/>
            </a:r>
            <a:br>
              <a:rPr lang="en-US" dirty="0" smtClean="0"/>
            </a:br>
            <a:r>
              <a:rPr lang="en-US" dirty="0" smtClean="0"/>
              <a:t>GO MOBILE</a:t>
            </a:r>
            <a:br>
              <a:rPr lang="en-US" dirty="0" smtClean="0"/>
            </a:br>
            <a:endParaRPr lang="en-US" dirty="0" smtClean="0"/>
          </a:p>
        </p:txBody>
      </p:sp>
      <p:sp>
        <p:nvSpPr>
          <p:cNvPr id="16387" name="Rectangle 3"/>
          <p:cNvSpPr>
            <a:spLocks noGrp="1" noChangeArrowheads="1"/>
          </p:cNvSpPr>
          <p:nvPr>
            <p:ph type="body" idx="1"/>
          </p:nvPr>
        </p:nvSpPr>
        <p:spPr>
          <a:xfrm>
            <a:off x="685800" y="1676400"/>
            <a:ext cx="8001000" cy="1600200"/>
          </a:xfrm>
        </p:spPr>
        <p:txBody>
          <a:bodyPr/>
          <a:lstStyle/>
          <a:p>
            <a:r>
              <a:rPr lang="en-US" sz="2400" dirty="0" smtClean="0">
                <a:solidFill>
                  <a:schemeClr val="tx1"/>
                </a:solidFill>
              </a:rPr>
              <a:t>Take your printer on the road…. seriously</a:t>
            </a:r>
            <a:endParaRPr lang="en-US" sz="2000" dirty="0" smtClean="0">
              <a:solidFill>
                <a:schemeClr val="tx1"/>
              </a:solidFill>
            </a:endParaRPr>
          </a:p>
          <a:p>
            <a:r>
              <a:rPr lang="en-US" sz="2400" u="sng" dirty="0" smtClean="0">
                <a:solidFill>
                  <a:schemeClr val="tx1"/>
                </a:solidFill>
              </a:rPr>
              <a:t>Offer on-the-spot decoration at local events </a:t>
            </a:r>
            <a:r>
              <a:rPr lang="en-US" sz="2400" dirty="0" smtClean="0">
                <a:solidFill>
                  <a:schemeClr val="tx1"/>
                </a:solidFill>
              </a:rPr>
              <a:t>like county fairs, charity fundraisers, car shows, 5k and 10k runs, etc.</a:t>
            </a:r>
          </a:p>
          <a:p>
            <a:pPr marL="0" indent="0">
              <a:buNone/>
            </a:pPr>
            <a:endParaRPr lang="en-US" sz="2000" dirty="0" smtClean="0"/>
          </a:p>
        </p:txBody>
      </p:sp>
      <p:sp>
        <p:nvSpPr>
          <p:cNvPr id="16388" name="Rectangle 1"/>
          <p:cNvSpPr>
            <a:spLocks noChangeArrowheads="1"/>
          </p:cNvSpPr>
          <p:nvPr/>
        </p:nvSpPr>
        <p:spPr bwMode="auto">
          <a:xfrm>
            <a:off x="3265488" y="4329113"/>
            <a:ext cx="2373312" cy="461962"/>
          </a:xfrm>
          <a:prstGeom prst="rect">
            <a:avLst/>
          </a:prstGeom>
          <a:noFill/>
          <a:ln w="9525">
            <a:noFill/>
            <a:miter lim="800000"/>
            <a:headEnd/>
            <a:tailEnd/>
          </a:ln>
        </p:spPr>
        <p:txBody>
          <a:bodyPr>
            <a:spAutoFit/>
          </a:bodyPr>
          <a:lstStyle/>
          <a:p>
            <a:pPr eaLnBrk="0" hangingPunct="0"/>
            <a:r>
              <a:rPr lang="en-US"/>
              <a:t>  </a:t>
            </a:r>
          </a:p>
        </p:txBody>
      </p:sp>
      <p:sp>
        <p:nvSpPr>
          <p:cNvPr id="16389" name="Rectangle 1"/>
          <p:cNvSpPr>
            <a:spLocks noChangeArrowheads="1"/>
          </p:cNvSpPr>
          <p:nvPr/>
        </p:nvSpPr>
        <p:spPr bwMode="auto">
          <a:xfrm>
            <a:off x="685800" y="3665538"/>
            <a:ext cx="90488" cy="0"/>
          </a:xfrm>
          <a:prstGeom prst="rect">
            <a:avLst/>
          </a:prstGeom>
          <a:solidFill>
            <a:srgbClr val="D8DFEA"/>
          </a:solidFill>
          <a:ln w="9525">
            <a:noFill/>
            <a:miter lim="800000"/>
            <a:headEnd/>
            <a:tailEnd/>
          </a:ln>
          <a:effectLst/>
        </p:spPr>
        <p:txBody>
          <a:bodyPr wrap="none" tIns="13711680" anchor="ctr">
            <a:spAutoFit/>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800" y="3124200"/>
            <a:ext cx="3378200" cy="25336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0600" y="3124200"/>
            <a:ext cx="3378200" cy="2533650"/>
          </a:xfrm>
          <a:prstGeom prst="rect">
            <a:avLst/>
          </a:prstGeom>
        </p:spPr>
      </p:pic>
    </p:spTree>
    <p:extLst>
      <p:ext uri="{BB962C8B-B14F-4D97-AF65-F5344CB8AC3E}">
        <p14:creationId xmlns:p14="http://schemas.microsoft.com/office/powerpoint/2010/main" xmlns="" val="40003277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Event Types</a:t>
            </a:r>
            <a:endParaRPr lang="en-US" dirty="0"/>
          </a:p>
        </p:txBody>
      </p:sp>
      <p:sp>
        <p:nvSpPr>
          <p:cNvPr id="3" name="Content Placeholder 2"/>
          <p:cNvSpPr>
            <a:spLocks noGrp="1"/>
          </p:cNvSpPr>
          <p:nvPr>
            <p:ph idx="1"/>
          </p:nvPr>
        </p:nvSpPr>
        <p:spPr>
          <a:xfrm>
            <a:off x="457200" y="1600201"/>
            <a:ext cx="2590617" cy="4419600"/>
          </a:xfrm>
        </p:spPr>
        <p:txBody>
          <a:bodyPr/>
          <a:lstStyle/>
          <a:p>
            <a:r>
              <a:rPr lang="en-US" sz="2000" dirty="0" smtClean="0"/>
              <a:t>Car shows</a:t>
            </a:r>
          </a:p>
          <a:p>
            <a:r>
              <a:rPr lang="en-US" sz="2000" dirty="0" smtClean="0"/>
              <a:t>Dog shows</a:t>
            </a:r>
          </a:p>
          <a:p>
            <a:r>
              <a:rPr lang="en-US" sz="2000" dirty="0" smtClean="0"/>
              <a:t>County &amp; state fairs</a:t>
            </a:r>
          </a:p>
          <a:p>
            <a:r>
              <a:rPr lang="en-US" sz="2000" dirty="0" smtClean="0"/>
              <a:t>School “festival” fundraisers</a:t>
            </a:r>
          </a:p>
          <a:p>
            <a:r>
              <a:rPr lang="en-US" sz="2000" dirty="0" smtClean="0"/>
              <a:t>Little league/softball/ soccer</a:t>
            </a:r>
          </a:p>
          <a:p>
            <a:r>
              <a:rPr lang="en-US" sz="2000" dirty="0" smtClean="0"/>
              <a:t>Boy Scouts</a:t>
            </a:r>
          </a:p>
          <a:p>
            <a:r>
              <a:rPr lang="en-US" sz="2000" dirty="0" smtClean="0"/>
              <a:t>Boys &amp; Girls Clubs </a:t>
            </a:r>
          </a:p>
          <a:p>
            <a:r>
              <a:rPr lang="en-US" sz="2000" dirty="0" smtClean="0"/>
              <a:t>YMCAs</a:t>
            </a:r>
          </a:p>
          <a:p>
            <a:r>
              <a:rPr lang="en-US" sz="2000" dirty="0" smtClean="0"/>
              <a:t>5k/10k runs</a:t>
            </a:r>
            <a:endParaRPr lang="en-US" sz="20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
        <p:nvSpPr>
          <p:cNvPr id="5" name="Content Placeholder 2"/>
          <p:cNvSpPr txBox="1">
            <a:spLocks/>
          </p:cNvSpPr>
          <p:nvPr/>
        </p:nvSpPr>
        <p:spPr bwMode="auto">
          <a:xfrm>
            <a:off x="4648200" y="1600200"/>
            <a:ext cx="411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Fraternity/sorority events</a:t>
            </a:r>
          </a:p>
          <a:p>
            <a:r>
              <a:rPr lang="en-US" sz="2000" dirty="0" smtClean="0"/>
              <a:t>Back to school nights</a:t>
            </a:r>
          </a:p>
          <a:p>
            <a:r>
              <a:rPr lang="en-US" sz="2000" dirty="0" smtClean="0"/>
              <a:t>Community events</a:t>
            </a:r>
          </a:p>
          <a:p>
            <a:r>
              <a:rPr lang="en-US" sz="2000" dirty="0" smtClean="0"/>
              <a:t>4</a:t>
            </a:r>
            <a:r>
              <a:rPr lang="en-US" sz="2000" baseline="30000" dirty="0" smtClean="0"/>
              <a:t>th</a:t>
            </a:r>
            <a:r>
              <a:rPr lang="en-US" sz="2000" dirty="0" smtClean="0"/>
              <a:t> of July, Labor Day park gathering</a:t>
            </a:r>
          </a:p>
          <a:p>
            <a:r>
              <a:rPr lang="en-US" sz="2000" dirty="0" smtClean="0"/>
              <a:t>Street fairs</a:t>
            </a:r>
          </a:p>
          <a:p>
            <a:r>
              <a:rPr lang="en-US" sz="2000" dirty="0" smtClean="0"/>
              <a:t>Seasonal bazaars</a:t>
            </a:r>
          </a:p>
          <a:p>
            <a:r>
              <a:rPr lang="en-US" sz="2000" dirty="0" smtClean="0"/>
              <a:t>Art walks</a:t>
            </a:r>
            <a:endParaRPr lang="en-US" sz="2000" dirty="0"/>
          </a:p>
        </p:txBody>
      </p:sp>
      <p:pic>
        <p:nvPicPr>
          <p:cNvPr id="6" name="Picture 2" descr="C:\Users\Mac\Desktop\abc_made_in_america_shirts_sc_110809_wg.jpg"/>
          <p:cNvPicPr>
            <a:picLocks noChangeAspect="1" noChangeArrowheads="1"/>
          </p:cNvPicPr>
          <p:nvPr/>
        </p:nvPicPr>
        <p:blipFill>
          <a:blip r:embed="rId3" cstate="print"/>
          <a:srcRect/>
          <a:stretch>
            <a:fillRect/>
          </a:stretch>
        </p:blipFill>
        <p:spPr bwMode="auto">
          <a:xfrm>
            <a:off x="6116637" y="4267200"/>
            <a:ext cx="2844799" cy="1600200"/>
          </a:xfrm>
          <a:prstGeom prst="rect">
            <a:avLst/>
          </a:prstGeom>
          <a:noFill/>
        </p:spPr>
      </p:pic>
      <p:pic>
        <p:nvPicPr>
          <p:cNvPr id="7" name="Picture 3" descr="C:\Users\Mac\Desktop\Captain-WInes-wearing-station-3-2012-St-Patricks-day-shirt.jpg"/>
          <p:cNvPicPr>
            <a:picLocks noChangeAspect="1" noChangeArrowheads="1"/>
          </p:cNvPicPr>
          <p:nvPr/>
        </p:nvPicPr>
        <p:blipFill>
          <a:blip r:embed="rId4" cstate="print"/>
          <a:srcRect/>
          <a:stretch>
            <a:fillRect/>
          </a:stretch>
        </p:blipFill>
        <p:spPr bwMode="auto">
          <a:xfrm>
            <a:off x="3067232" y="1633537"/>
            <a:ext cx="1399993" cy="1866900"/>
          </a:xfrm>
          <a:prstGeom prst="rect">
            <a:avLst/>
          </a:prstGeom>
          <a:noFill/>
        </p:spPr>
      </p:pic>
      <p:pic>
        <p:nvPicPr>
          <p:cNvPr id="8" name="Picture 4" descr="C:\Users\Mac\Desktop\my_dog_smarter_than_yours_mastiff_funny_t_shirt_tshirt-p235054870706615844bahem_210.jpg"/>
          <p:cNvPicPr>
            <a:picLocks noChangeAspect="1" noChangeArrowheads="1"/>
          </p:cNvPicPr>
          <p:nvPr/>
        </p:nvPicPr>
        <p:blipFill>
          <a:blip r:embed="rId5" cstate="print"/>
          <a:srcRect/>
          <a:stretch>
            <a:fillRect/>
          </a:stretch>
        </p:blipFill>
        <p:spPr bwMode="auto">
          <a:xfrm>
            <a:off x="2971800" y="4114800"/>
            <a:ext cx="1647825" cy="1647825"/>
          </a:xfrm>
          <a:prstGeom prst="rect">
            <a:avLst/>
          </a:prstGeom>
          <a:noFill/>
        </p:spPr>
      </p:pic>
    </p:spTree>
    <p:extLst>
      <p:ext uri="{BB962C8B-B14F-4D97-AF65-F5344CB8AC3E}">
        <p14:creationId xmlns:p14="http://schemas.microsoft.com/office/powerpoint/2010/main" xmlns="" val="25169746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to Avoid</a:t>
            </a:r>
            <a:endParaRPr lang="en-US" dirty="0"/>
          </a:p>
        </p:txBody>
      </p:sp>
      <p:sp>
        <p:nvSpPr>
          <p:cNvPr id="3" name="Content Placeholder 2"/>
          <p:cNvSpPr>
            <a:spLocks noGrp="1"/>
          </p:cNvSpPr>
          <p:nvPr>
            <p:ph idx="1"/>
          </p:nvPr>
        </p:nvSpPr>
        <p:spPr/>
        <p:txBody>
          <a:bodyPr/>
          <a:lstStyle/>
          <a:p>
            <a:r>
              <a:rPr lang="en-US" dirty="0" smtClean="0"/>
              <a:t>Postpone training – just read the manual and wait until it fails</a:t>
            </a:r>
          </a:p>
          <a:p>
            <a:pPr lvl="1"/>
            <a:r>
              <a:rPr lang="en-US" dirty="0" smtClean="0"/>
              <a:t>Most common root cause of all types of “printer” issues</a:t>
            </a:r>
          </a:p>
          <a:p>
            <a:pPr lvl="1"/>
            <a:r>
              <a:rPr lang="en-US" dirty="0" smtClean="0"/>
              <a:t>You are the first line of defense for your equipment</a:t>
            </a:r>
          </a:p>
          <a:p>
            <a:pPr lvl="1"/>
            <a:r>
              <a:rPr lang="en-US" dirty="0" smtClean="0"/>
              <a:t>AnaJet University is FREE – in-person or online, repeat as often as you like</a:t>
            </a:r>
          </a:p>
          <a:p>
            <a:pPr lvl="1"/>
            <a:r>
              <a:rPr lang="en-US" dirty="0" smtClean="0"/>
              <a:t>Outside AnaJet, study graphic design</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17743686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Common Mistake #2</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Make excuses for not performing maintenance</a:t>
            </a:r>
          </a:p>
          <a:p>
            <a:pPr lvl="1"/>
            <a:r>
              <a:rPr lang="en-US" sz="2400" dirty="0" smtClean="0"/>
              <a:t>Print head is the HEART of your printer and the most expensive item to replace</a:t>
            </a:r>
          </a:p>
          <a:p>
            <a:pPr lvl="1"/>
            <a:r>
              <a:rPr lang="en-US" sz="2400" dirty="0" smtClean="0"/>
              <a:t>Would you buy a new car and let the oil run out? </a:t>
            </a:r>
          </a:p>
          <a:p>
            <a:pPr lvl="1"/>
            <a:r>
              <a:rPr lang="en-US" sz="2400" dirty="0" smtClean="0"/>
              <a:t>This is why print heads are not warrantied past 90 days</a:t>
            </a:r>
          </a:p>
          <a:p>
            <a:pPr lvl="1"/>
            <a:r>
              <a:rPr lang="en-US" sz="2400" dirty="0" smtClean="0"/>
              <a:t>Hygrometer, non-misting humidifier cost less than $75 – about the price of an oil change</a:t>
            </a:r>
          </a:p>
          <a:p>
            <a:pPr lvl="1"/>
            <a:r>
              <a:rPr lang="en-US" sz="2400" dirty="0" smtClean="0"/>
              <a:t>When NOT printing, maintain 45% RH or better and physically look at your maintenance station when docked</a:t>
            </a:r>
            <a:endParaRPr lang="en-US" sz="24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7277694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#3</a:t>
            </a:r>
            <a:endParaRPr lang="en-US" dirty="0"/>
          </a:p>
        </p:txBody>
      </p:sp>
      <p:sp>
        <p:nvSpPr>
          <p:cNvPr id="3" name="Content Placeholder 2"/>
          <p:cNvSpPr>
            <a:spLocks noGrp="1"/>
          </p:cNvSpPr>
          <p:nvPr>
            <p:ph idx="1"/>
          </p:nvPr>
        </p:nvSpPr>
        <p:spPr/>
        <p:txBody>
          <a:bodyPr/>
          <a:lstStyle/>
          <a:p>
            <a:r>
              <a:rPr lang="en-US" dirty="0" smtClean="0"/>
              <a:t>Wait for the phone to ring – and several other corollary assumptions</a:t>
            </a:r>
          </a:p>
          <a:p>
            <a:pPr lvl="1"/>
            <a:r>
              <a:rPr lang="en-US" dirty="0" smtClean="0"/>
              <a:t>Expect your friends and family to market for you</a:t>
            </a:r>
          </a:p>
          <a:p>
            <a:pPr lvl="1"/>
            <a:r>
              <a:rPr lang="en-US" dirty="0" smtClean="0"/>
              <a:t>Don’t tell any of your customer base about your new product line – assume it will grow itself</a:t>
            </a:r>
          </a:p>
          <a:p>
            <a:pPr lvl="1"/>
            <a:r>
              <a:rPr lang="en-US" dirty="0" smtClean="0"/>
              <a:t>Don’t use social media to showcase your products and capabilities</a:t>
            </a:r>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3870600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#4</a:t>
            </a:r>
            <a:endParaRPr lang="en-US" dirty="0"/>
          </a:p>
        </p:txBody>
      </p:sp>
      <p:sp>
        <p:nvSpPr>
          <p:cNvPr id="3" name="Content Placeholder 2"/>
          <p:cNvSpPr>
            <a:spLocks noGrp="1"/>
          </p:cNvSpPr>
          <p:nvPr>
            <p:ph idx="1"/>
          </p:nvPr>
        </p:nvSpPr>
        <p:spPr/>
        <p:txBody>
          <a:bodyPr/>
          <a:lstStyle/>
          <a:p>
            <a:r>
              <a:rPr lang="en-US" dirty="0" smtClean="0"/>
              <a:t>Wait until you run into a problem to network with other garment decorators, other DTG owners</a:t>
            </a:r>
          </a:p>
          <a:p>
            <a:pPr lvl="1"/>
            <a:r>
              <a:rPr lang="en-US" dirty="0" smtClean="0"/>
              <a:t>Network: the safety NET to help you WORK</a:t>
            </a:r>
          </a:p>
          <a:p>
            <a:pPr lvl="1"/>
            <a:r>
              <a:rPr lang="en-US" dirty="0" smtClean="0"/>
              <a:t>Screen printers, embroiderers are “co-</a:t>
            </a:r>
            <a:r>
              <a:rPr lang="en-US" dirty="0" err="1" smtClean="0"/>
              <a:t>opetition</a:t>
            </a:r>
            <a:r>
              <a:rPr lang="en-US" dirty="0" smtClean="0"/>
              <a:t>”</a:t>
            </a:r>
          </a:p>
          <a:p>
            <a:pPr lvl="1"/>
            <a:r>
              <a:rPr lang="en-US" dirty="0" smtClean="0"/>
              <a:t>Find people you trust to outsource to without stealing your business</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20249246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#5</a:t>
            </a:r>
            <a:endParaRPr lang="en-US" dirty="0"/>
          </a:p>
        </p:txBody>
      </p:sp>
      <p:sp>
        <p:nvSpPr>
          <p:cNvPr id="3" name="Content Placeholder 2"/>
          <p:cNvSpPr>
            <a:spLocks noGrp="1"/>
          </p:cNvSpPr>
          <p:nvPr>
            <p:ph idx="1"/>
          </p:nvPr>
        </p:nvSpPr>
        <p:spPr/>
        <p:txBody>
          <a:bodyPr/>
          <a:lstStyle/>
          <a:p>
            <a:r>
              <a:rPr lang="en-US" dirty="0" smtClean="0"/>
              <a:t>Compete with the lowest common denominator and price according to THEM</a:t>
            </a:r>
          </a:p>
          <a:p>
            <a:r>
              <a:rPr lang="en-US" dirty="0" smtClean="0"/>
              <a:t>No one else can do what you can do!</a:t>
            </a:r>
          </a:p>
          <a:p>
            <a:pPr lvl="1"/>
            <a:r>
              <a:rPr lang="en-US" dirty="0" smtClean="0"/>
              <a:t>NO MINIMUMS</a:t>
            </a:r>
          </a:p>
          <a:p>
            <a:pPr lvl="1"/>
            <a:r>
              <a:rPr lang="en-US" dirty="0" smtClean="0"/>
              <a:t>FULL-COLOR GRAPHICS with no screen fees</a:t>
            </a:r>
          </a:p>
          <a:p>
            <a:pPr lvl="1"/>
            <a:r>
              <a:rPr lang="en-US" dirty="0" smtClean="0"/>
              <a:t>ON DEMAND, while u wait</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22057431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dirty="0" smtClean="0"/>
              <a:t/>
            </a:r>
            <a:br>
              <a:rPr lang="en-US" sz="2800" dirty="0" smtClean="0"/>
            </a:br>
            <a:r>
              <a:rPr lang="en-US" sz="3600" dirty="0" smtClean="0"/>
              <a:t>HELP ME CHOOSE WHICH TECHNIQUE</a:t>
            </a:r>
            <a:endParaRPr lang="en-US" sz="3600" dirty="0"/>
          </a:p>
        </p:txBody>
      </p:sp>
      <p:sp>
        <p:nvSpPr>
          <p:cNvPr id="3" name="Content Placeholder 2"/>
          <p:cNvSpPr>
            <a:spLocks noGrp="1"/>
          </p:cNvSpPr>
          <p:nvPr>
            <p:ph sz="half" idx="1"/>
          </p:nvPr>
        </p:nvSpPr>
        <p:spPr>
          <a:xfrm>
            <a:off x="490595" y="2332037"/>
            <a:ext cx="4038600" cy="4525963"/>
          </a:xfrm>
        </p:spPr>
        <p:txBody>
          <a:bodyPr>
            <a:normAutofit/>
          </a:bodyPr>
          <a:lstStyle/>
          <a:p>
            <a:pPr marL="0" indent="0" algn="ctr">
              <a:buNone/>
            </a:pPr>
            <a:r>
              <a:rPr lang="en-US" sz="2000" b="1" dirty="0" smtClean="0"/>
              <a:t>Screen printing</a:t>
            </a:r>
          </a:p>
          <a:p>
            <a:r>
              <a:rPr lang="en-US" sz="1800" dirty="0" smtClean="0"/>
              <a:t>Large runs, 50+</a:t>
            </a:r>
          </a:p>
          <a:p>
            <a:r>
              <a:rPr lang="en-US" sz="1800" dirty="0" smtClean="0"/>
              <a:t>Lead times OK, possibly 7 days</a:t>
            </a:r>
          </a:p>
          <a:p>
            <a:r>
              <a:rPr lang="en-US" sz="1800" dirty="0" smtClean="0"/>
              <a:t>1-4 colors</a:t>
            </a:r>
          </a:p>
          <a:p>
            <a:r>
              <a:rPr lang="en-US" sz="1800" dirty="0" smtClean="0"/>
              <a:t>Spot colors</a:t>
            </a:r>
          </a:p>
          <a:p>
            <a:r>
              <a:rPr lang="en-US" sz="1800" dirty="0" smtClean="0"/>
              <a:t>Cotton or poly</a:t>
            </a:r>
          </a:p>
          <a:p>
            <a:r>
              <a:rPr lang="en-US" sz="1800" dirty="0" smtClean="0"/>
              <a:t>Screen fees are OK, you’re trying to reduce costs below $10/pc</a:t>
            </a:r>
          </a:p>
          <a:p>
            <a:r>
              <a:rPr lang="en-US" sz="1800" dirty="0" smtClean="0"/>
              <a:t>Results: high raised feeling of graphics, solid layer of ink</a:t>
            </a:r>
            <a:endParaRPr lang="en-US" sz="1800" dirty="0"/>
          </a:p>
        </p:txBody>
      </p:sp>
      <p:sp>
        <p:nvSpPr>
          <p:cNvPr id="4" name="Content Placeholder 3"/>
          <p:cNvSpPr>
            <a:spLocks noGrp="1"/>
          </p:cNvSpPr>
          <p:nvPr>
            <p:ph sz="half" idx="2"/>
          </p:nvPr>
        </p:nvSpPr>
        <p:spPr>
          <a:xfrm>
            <a:off x="4648200" y="2332037"/>
            <a:ext cx="4038600" cy="4525963"/>
          </a:xfrm>
        </p:spPr>
        <p:txBody>
          <a:bodyPr>
            <a:normAutofit/>
          </a:bodyPr>
          <a:lstStyle/>
          <a:p>
            <a:pPr marL="0" indent="0" algn="ctr">
              <a:buNone/>
            </a:pPr>
            <a:r>
              <a:rPr lang="en-US" sz="2000" b="1" dirty="0" smtClean="0"/>
              <a:t>Digital direct to garment</a:t>
            </a:r>
          </a:p>
          <a:p>
            <a:r>
              <a:rPr lang="en-US" sz="1800" dirty="0" smtClean="0"/>
              <a:t>Required for short runs, 25 or less</a:t>
            </a:r>
          </a:p>
          <a:p>
            <a:r>
              <a:rPr lang="en-US" sz="1800" dirty="0" smtClean="0"/>
              <a:t>Need on demand – possibly ready same day</a:t>
            </a:r>
          </a:p>
          <a:p>
            <a:r>
              <a:rPr lang="en-US" sz="1800" dirty="0" smtClean="0"/>
              <a:t>Full digital color, photos, multiple logos or elements</a:t>
            </a:r>
          </a:p>
          <a:p>
            <a:r>
              <a:rPr lang="en-US" sz="1800" dirty="0" smtClean="0"/>
              <a:t>100% cotton or 80/20 blend best</a:t>
            </a:r>
          </a:p>
          <a:p>
            <a:r>
              <a:rPr lang="en-US" sz="1800" dirty="0" smtClean="0"/>
              <a:t>No screen fees, expect to pay more than $10/pc</a:t>
            </a:r>
          </a:p>
          <a:p>
            <a:r>
              <a:rPr lang="en-US" sz="1800" dirty="0" smtClean="0"/>
              <a:t>Results: light or nonexistent hand, breathable </a:t>
            </a:r>
          </a:p>
          <a:p>
            <a:endParaRPr lang="en-US" sz="2000" dirty="0"/>
          </a:p>
        </p:txBody>
      </p:sp>
      <p:sp>
        <p:nvSpPr>
          <p:cNvPr id="5" name="TextBox 4"/>
          <p:cNvSpPr txBox="1"/>
          <p:nvPr/>
        </p:nvSpPr>
        <p:spPr>
          <a:xfrm>
            <a:off x="609600" y="1270337"/>
            <a:ext cx="8229600" cy="1015663"/>
          </a:xfrm>
          <a:prstGeom prst="rect">
            <a:avLst/>
          </a:prstGeom>
          <a:noFill/>
        </p:spPr>
        <p:txBody>
          <a:bodyPr wrap="square" rtlCol="0">
            <a:spAutoFit/>
          </a:bodyPr>
          <a:lstStyle/>
          <a:p>
            <a:r>
              <a:rPr lang="en-US" sz="2000" dirty="0" smtClean="0"/>
              <a:t>It depends on your deadline, your budget and your desired look and feel. These are guidelines, not requirements. We will make sure your order fits your budget and time frame.</a:t>
            </a:r>
            <a:endParaRPr lang="en-US" sz="2000" dirty="0"/>
          </a:p>
        </p:txBody>
      </p:sp>
    </p:spTree>
    <p:extLst>
      <p:ext uri="{BB962C8B-B14F-4D97-AF65-F5344CB8AC3E}">
        <p14:creationId xmlns:p14="http://schemas.microsoft.com/office/powerpoint/2010/main" xmlns="" val="24651841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Your Presenter</a:t>
            </a:r>
            <a:endParaRPr lang="en-US" dirty="0"/>
          </a:p>
        </p:txBody>
      </p:sp>
      <p:sp>
        <p:nvSpPr>
          <p:cNvPr id="3" name="Content Placeholder 2"/>
          <p:cNvSpPr>
            <a:spLocks noGrp="1"/>
          </p:cNvSpPr>
          <p:nvPr>
            <p:ph idx="1"/>
          </p:nvPr>
        </p:nvSpPr>
        <p:spPr/>
        <p:txBody>
          <a:bodyPr/>
          <a:lstStyle/>
          <a:p>
            <a:pPr lvl="1" fontAlgn="auto">
              <a:lnSpc>
                <a:spcPct val="150000"/>
              </a:lnSpc>
              <a:spcBef>
                <a:spcPts val="0"/>
              </a:spcBef>
              <a:spcAft>
                <a:spcPts val="0"/>
              </a:spcAft>
              <a:defRPr/>
            </a:pPr>
            <a:r>
              <a:rPr lang="en-US" sz="2000" dirty="0" smtClean="0">
                <a:latin typeface="Verdana" pitchFamily="34" charset="0"/>
              </a:rPr>
              <a:t>KARL TIPRE </a:t>
            </a:r>
            <a:r>
              <a:rPr lang="en-US" sz="2000" dirty="0" smtClean="0"/>
              <a:t>has </a:t>
            </a:r>
            <a:r>
              <a:rPr lang="en-US" sz="2000" dirty="0"/>
              <a:t>been with </a:t>
            </a:r>
            <a:r>
              <a:rPr lang="en-US" sz="2000" dirty="0" err="1"/>
              <a:t>AnaJet</a:t>
            </a:r>
            <a:r>
              <a:rPr lang="en-US" sz="2000" dirty="0"/>
              <a:t> for more than 6 years as the National Sales Manager. Karl is responsible for all direct sales and enterprise sales in the United States. Karl went to school for business management and is an expert in the sales and service industry with prior experiences serving as President of FC Liberty, a financial services firm, VP of Sales at Iceman Rx, and as an Area Manager of </a:t>
            </a:r>
            <a:r>
              <a:rPr lang="en-US" sz="2000" dirty="0" err="1"/>
              <a:t>Ameriquest</a:t>
            </a:r>
            <a:r>
              <a:rPr lang="en-US" sz="2000" dirty="0"/>
              <a:t> Mortgage Company.</a:t>
            </a:r>
            <a:r>
              <a:rPr lang="en-US" sz="2000" dirty="0" smtClean="0">
                <a:latin typeface="Verdana" pitchFamily="34" charset="0"/>
              </a:rPr>
              <a:t>. </a:t>
            </a:r>
            <a:endParaRPr lang="en-US" sz="2000" dirty="0">
              <a:solidFill>
                <a:schemeClr val="tx1">
                  <a:lumMod val="75000"/>
                  <a:lumOff val="25000"/>
                </a:schemeClr>
              </a:solidFill>
              <a:latin typeface="Verdana" pitchFamily="34" charset="0"/>
            </a:endParaRP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239942440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Train</a:t>
            </a:r>
          </a:p>
          <a:p>
            <a:r>
              <a:rPr lang="en-US" dirty="0" smtClean="0"/>
              <a:t>Practice</a:t>
            </a:r>
          </a:p>
          <a:p>
            <a:r>
              <a:rPr lang="en-US" dirty="0" smtClean="0"/>
              <a:t>Network</a:t>
            </a:r>
          </a:p>
          <a:p>
            <a:r>
              <a:rPr lang="en-US" dirty="0" smtClean="0"/>
              <a:t>Track everything </a:t>
            </a:r>
          </a:p>
          <a:p>
            <a:r>
              <a:rPr lang="en-US" dirty="0" smtClean="0"/>
              <a:t>Sample aggressively, daily, everyone you know has something they want on a shirt</a:t>
            </a:r>
          </a:p>
          <a:p>
            <a:r>
              <a:rPr lang="en-US" dirty="0" smtClean="0"/>
              <a:t>3 legs of the stool: marketing, graphic software, disciplined maintenance</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11606698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sz="6000" dirty="0" smtClean="0"/>
              <a:t>Questions &amp; Answers</a:t>
            </a:r>
            <a:endParaRPr lang="en-US" sz="6000" dirty="0"/>
          </a:p>
        </p:txBody>
      </p:sp>
      <p:sp>
        <p:nvSpPr>
          <p:cNvPr id="3" name="Content Placeholder 2"/>
          <p:cNvSpPr>
            <a:spLocks noGrp="1"/>
          </p:cNvSpPr>
          <p:nvPr>
            <p:ph idx="1"/>
          </p:nvPr>
        </p:nvSpPr>
        <p:spPr>
          <a:xfrm>
            <a:off x="457200" y="2438400"/>
            <a:ext cx="8229600" cy="3429000"/>
          </a:xfrm>
        </p:spPr>
        <p:txBody>
          <a:bodyPr/>
          <a:lstStyle/>
          <a:p>
            <a:r>
              <a:rPr lang="en-US" sz="2400" dirty="0" smtClean="0"/>
              <a:t>Visit </a:t>
            </a:r>
            <a:r>
              <a:rPr lang="en-US" sz="2400" dirty="0" smtClean="0">
                <a:hlinkClick r:id="rId3"/>
              </a:rPr>
              <a:t>www.anajet.com/blog</a:t>
            </a:r>
            <a:r>
              <a:rPr lang="en-US" sz="2400" dirty="0" smtClean="0"/>
              <a:t> for more advice, tips and testimonials from DTG owners</a:t>
            </a:r>
          </a:p>
          <a:p>
            <a:r>
              <a:rPr lang="en-US" sz="2400" dirty="0" smtClean="0"/>
              <a:t>See us running continuous live demos at booth #2855</a:t>
            </a:r>
          </a:p>
          <a:p>
            <a:r>
              <a:rPr lang="en-US" sz="2400" dirty="0" smtClean="0"/>
              <a:t>No one runs their printers as hard as we do!!</a:t>
            </a:r>
            <a:endParaRPr lang="en-US" sz="24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76723506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71600" y="3124200"/>
            <a:ext cx="6400800" cy="762000"/>
          </a:xfrm>
          <a:prstGeom prst="rect">
            <a:avLst/>
          </a:prstGeom>
        </p:spPr>
        <p:txBody>
          <a:bodyPr>
            <a:normAutofit/>
          </a:bodyPr>
          <a:lstStyle/>
          <a:p>
            <a:pPr algn="ctr" fontAlgn="auto">
              <a:spcBef>
                <a:spcPct val="20000"/>
              </a:spcBef>
              <a:spcAft>
                <a:spcPts val="0"/>
              </a:spcAft>
              <a:buFont typeface="Arial" pitchFamily="34" charset="0"/>
              <a:buNone/>
              <a:defRPr/>
            </a:pPr>
            <a:r>
              <a:rPr lang="en-US" sz="2800" b="1" spc="300" dirty="0">
                <a:solidFill>
                  <a:schemeClr val="tx1">
                    <a:lumMod val="75000"/>
                    <a:lumOff val="25000"/>
                  </a:schemeClr>
                </a:solidFill>
                <a:latin typeface="Myriad Pro" pitchFamily="34" charset="0"/>
                <a:cs typeface="+mn-cs"/>
              </a:rPr>
              <a:t>IT HAS BEEN A PLEASURE!</a:t>
            </a:r>
          </a:p>
        </p:txBody>
      </p:sp>
      <p:sp>
        <p:nvSpPr>
          <p:cNvPr id="6" name="Title 1"/>
          <p:cNvSpPr txBox="1">
            <a:spLocks/>
          </p:cNvSpPr>
          <p:nvPr/>
        </p:nvSpPr>
        <p:spPr>
          <a:xfrm>
            <a:off x="533400" y="2057400"/>
            <a:ext cx="8077200" cy="990600"/>
          </a:xfrm>
          <a:prstGeom prst="rect">
            <a:avLst/>
          </a:prstGeom>
          <a:effectLst>
            <a:outerShdw blurRad="50800" dist="12700" dir="5400000" algn="t" rotWithShape="0">
              <a:schemeClr val="bg1">
                <a:lumMod val="50000"/>
                <a:alpha val="40000"/>
              </a:schemeClr>
            </a:outerShdw>
          </a:effectLst>
        </p:spPr>
        <p:txBody>
          <a:bodyPr anchor="ctr"/>
          <a:lstStyle/>
          <a:p>
            <a:pPr algn="ctr" fontAlgn="auto">
              <a:spcAft>
                <a:spcPts val="0"/>
              </a:spcAft>
              <a:defRPr/>
            </a:pPr>
            <a:r>
              <a:rPr lang="en-US" sz="8800" b="1" spc="-300" dirty="0">
                <a:solidFill>
                  <a:srgbClr val="87AB3F"/>
                </a:solidFill>
                <a:latin typeface="Century Gothic" pitchFamily="34" charset="0"/>
                <a:ea typeface="+mj-ea"/>
                <a:cs typeface="+mj-cs"/>
              </a:rPr>
              <a:t>THANK </a:t>
            </a:r>
            <a:r>
              <a:rPr lang="en-US" sz="8800" spc="-300" dirty="0">
                <a:solidFill>
                  <a:schemeClr val="bg1">
                    <a:lumMod val="50000"/>
                  </a:schemeClr>
                </a:solidFill>
                <a:latin typeface="Century Gothic" pitchFamily="34" charset="0"/>
                <a:cs typeface="+mn-cs"/>
              </a:rPr>
              <a:t>YOU</a:t>
            </a:r>
            <a:endParaRPr lang="en-US" sz="8800" spc="-300" dirty="0">
              <a:latin typeface="+mj-lt"/>
              <a:ea typeface="+mj-ea"/>
              <a:cs typeface="+mj-cs"/>
            </a:endParaRPr>
          </a:p>
        </p:txBody>
      </p:sp>
      <p:sp>
        <p:nvSpPr>
          <p:cNvPr id="7" name="Title 1"/>
          <p:cNvSpPr txBox="1">
            <a:spLocks/>
          </p:cNvSpPr>
          <p:nvPr/>
        </p:nvSpPr>
        <p:spPr>
          <a:xfrm>
            <a:off x="1219200" y="3810000"/>
            <a:ext cx="6705600" cy="2133600"/>
          </a:xfrm>
          <a:prstGeom prst="rect">
            <a:avLst/>
          </a:prstGeom>
        </p:spPr>
        <p:txBody>
          <a:bodyPr anchor="ctr">
            <a:normAutofit/>
          </a:bodyPr>
          <a:lstStyle/>
          <a:p>
            <a:pPr algn="ctr" fontAlgn="auto">
              <a:spcAft>
                <a:spcPts val="0"/>
              </a:spcAft>
              <a:defRPr/>
            </a:pPr>
            <a:endParaRPr lang="en-US" dirty="0">
              <a:solidFill>
                <a:schemeClr val="tx1">
                  <a:lumMod val="75000"/>
                  <a:lumOff val="25000"/>
                </a:schemeClr>
              </a:solidFill>
              <a:latin typeface="Myriad Pro" pitchFamily="34" charset="0"/>
              <a:ea typeface="+mj-ea"/>
              <a:cs typeface="+mj-cs"/>
            </a:endParaRPr>
          </a:p>
        </p:txBody>
      </p:sp>
      <p:sp>
        <p:nvSpPr>
          <p:cNvPr id="8" name="Footer Placeholder 7"/>
          <p:cNvSpPr>
            <a:spLocks noGrp="1"/>
          </p:cNvSpPr>
          <p:nvPr>
            <p:ph type="ftr" sz="quarter" idx="11"/>
          </p:nvPr>
        </p:nvSpPr>
        <p:spPr/>
        <p:txBody>
          <a:bodyPr/>
          <a:lstStyle/>
          <a:p>
            <a:pPr>
              <a:defRPr/>
            </a:pPr>
            <a:r>
              <a:rPr lang="en-US" smtClean="0"/>
              <a:t>Toll free in USA: 877.626.2538</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err="1" smtClean="0"/>
              <a:t>PoPATL</a:t>
            </a:r>
            <a:endParaRPr lang="en-US" dirty="0"/>
          </a:p>
        </p:txBody>
      </p:sp>
      <p:sp>
        <p:nvSpPr>
          <p:cNvPr id="3" name="Content Placeholder 2"/>
          <p:cNvSpPr>
            <a:spLocks noGrp="1"/>
          </p:cNvSpPr>
          <p:nvPr>
            <p:ph idx="1"/>
          </p:nvPr>
        </p:nvSpPr>
        <p:spPr>
          <a:xfrm>
            <a:off x="381000" y="1066800"/>
            <a:ext cx="4343400" cy="4953000"/>
          </a:xfrm>
        </p:spPr>
        <p:txBody>
          <a:bodyPr/>
          <a:lstStyle/>
          <a:p>
            <a:r>
              <a:rPr lang="en-US" sz="1600" dirty="0" err="1" smtClean="0"/>
              <a:t>PoP</a:t>
            </a:r>
            <a:r>
              <a:rPr lang="en-US" sz="1600" dirty="0" smtClean="0"/>
              <a:t> (Prints of Peace) ATL was started by Brian </a:t>
            </a:r>
            <a:r>
              <a:rPr lang="en-US" sz="1600" dirty="0" err="1" smtClean="0"/>
              <a:t>Wynder</a:t>
            </a:r>
            <a:r>
              <a:rPr lang="en-US" sz="1600" dirty="0" smtClean="0"/>
              <a:t> and Charlie </a:t>
            </a:r>
            <a:r>
              <a:rPr lang="en-US" sz="1600" dirty="0" err="1" smtClean="0"/>
              <a:t>Bunkley</a:t>
            </a:r>
            <a:r>
              <a:rPr lang="en-US" sz="1600" dirty="0" smtClean="0"/>
              <a:t> back in 2012.  </a:t>
            </a:r>
          </a:p>
          <a:p>
            <a:r>
              <a:rPr lang="en-US" sz="1600" dirty="0" smtClean="0"/>
              <a:t>They began as silk screeners, but eventually, they decided that getting a DTG printer was their next step to growing their business. </a:t>
            </a:r>
          </a:p>
          <a:p>
            <a:r>
              <a:rPr lang="en-US" sz="1600" dirty="0" smtClean="0"/>
              <a:t>After purchasing their </a:t>
            </a:r>
            <a:r>
              <a:rPr lang="en-US" sz="1600" dirty="0" err="1" smtClean="0"/>
              <a:t>mPower</a:t>
            </a:r>
            <a:r>
              <a:rPr lang="en-US" sz="1600" dirty="0" smtClean="0"/>
              <a:t> in September 2013, they shortly </a:t>
            </a:r>
            <a:r>
              <a:rPr lang="en-US" sz="1600" dirty="0" smtClean="0"/>
              <a:t>achieved </a:t>
            </a:r>
            <a:r>
              <a:rPr lang="en-US" sz="1600" dirty="0" smtClean="0"/>
              <a:t>their ROI in less than 90 days.  Since then they have added more </a:t>
            </a:r>
            <a:r>
              <a:rPr lang="en-US" sz="1600" dirty="0" err="1" smtClean="0"/>
              <a:t>mPowers</a:t>
            </a:r>
            <a:r>
              <a:rPr lang="en-US" sz="1600" dirty="0" smtClean="0"/>
              <a:t> to their business, as well as sublimation and embroidery to cover all aspects of the garment decorating industry.</a:t>
            </a:r>
          </a:p>
          <a:p>
            <a:r>
              <a:rPr lang="en-US" sz="1600" dirty="0" smtClean="0"/>
              <a:t>Not only do they sell their own designs on their website, they also accommodate custom orders and large wholesale orders with their DTG printers.</a:t>
            </a:r>
          </a:p>
          <a:p>
            <a:r>
              <a:rPr lang="en-US" sz="1600" dirty="0" smtClean="0"/>
              <a:t>Within the last year, they have relocated 3 times to accommodate their need for production space </a:t>
            </a:r>
          </a:p>
          <a:p>
            <a:endParaRPr lang="en-US" sz="1600"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pic>
        <p:nvPicPr>
          <p:cNvPr id="1026" name="Picture 2" descr="C:\Users\dleelachat\Desktop\p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8035" y="3657600"/>
            <a:ext cx="2945367" cy="22752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dleelachat\Desktop\p4_files\10246102_1450042478568383_922812926_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08034" y="977153"/>
            <a:ext cx="2945368" cy="2945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2709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2800" dirty="0" smtClean="0"/>
              <a:t>Ryan Gosling / </a:t>
            </a:r>
            <a:r>
              <a:rPr lang="en-US" sz="2800" dirty="0"/>
              <a:t>Macaulay </a:t>
            </a:r>
            <a:r>
              <a:rPr lang="en-US" sz="2800" dirty="0" err="1" smtClean="0"/>
              <a:t>Culkin</a:t>
            </a:r>
            <a:r>
              <a:rPr lang="en-US" sz="2800" dirty="0" smtClean="0"/>
              <a:t> T-Shirt Battle</a:t>
            </a:r>
            <a:endParaRPr lang="en-US" sz="2800" dirty="0"/>
          </a:p>
        </p:txBody>
      </p:sp>
      <p:sp>
        <p:nvSpPr>
          <p:cNvPr id="3" name="Content Placeholder 2"/>
          <p:cNvSpPr>
            <a:spLocks noGrp="1"/>
          </p:cNvSpPr>
          <p:nvPr>
            <p:ph idx="1"/>
          </p:nvPr>
        </p:nvSpPr>
        <p:spPr>
          <a:xfrm>
            <a:off x="381000" y="914400"/>
            <a:ext cx="3886200" cy="1219200"/>
          </a:xfrm>
        </p:spPr>
        <p:txBody>
          <a:bodyPr/>
          <a:lstStyle/>
          <a:p>
            <a:pPr marL="0" indent="0" algn="ctr">
              <a:buNone/>
            </a:pPr>
            <a:r>
              <a:rPr lang="en-US" sz="1600" dirty="0"/>
              <a:t>Ryan Gosling was spotted in March 2013 wearing a shirt printed with a photo of Macaulay </a:t>
            </a:r>
            <a:r>
              <a:rPr lang="en-US" sz="1600" dirty="0" err="1"/>
              <a:t>Culkin</a:t>
            </a:r>
            <a:r>
              <a:rPr lang="en-US" sz="1600" dirty="0"/>
              <a:t> from his 1991 LIFE Magazine profile.</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pic>
        <p:nvPicPr>
          <p:cNvPr id="2050" name="Picture 2" descr="C:\Users\dleelachat\Desktop\capture8eb76701c36464d19e2bff00003a7b9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991618"/>
            <a:ext cx="2362200" cy="28329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63035" y="914400"/>
            <a:ext cx="3657600" cy="1077218"/>
          </a:xfrm>
          <a:prstGeom prst="rect">
            <a:avLst/>
          </a:prstGeom>
          <a:noFill/>
        </p:spPr>
        <p:txBody>
          <a:bodyPr wrap="square" rtlCol="0">
            <a:spAutoFit/>
          </a:bodyPr>
          <a:lstStyle/>
          <a:p>
            <a:pPr algn="ctr"/>
            <a:r>
              <a:rPr lang="en-US" sz="1600" dirty="0">
                <a:latin typeface="+mj-lt"/>
              </a:rPr>
              <a:t>Then, on May 11, 2014, Pizza Underground posted a photo of Macaulay </a:t>
            </a:r>
            <a:r>
              <a:rPr lang="en-US" sz="1600" dirty="0" err="1">
                <a:latin typeface="+mj-lt"/>
              </a:rPr>
              <a:t>Culkin</a:t>
            </a:r>
            <a:r>
              <a:rPr lang="en-US" sz="1600" dirty="0">
                <a:latin typeface="+mj-lt"/>
              </a:rPr>
              <a:t> wearing a t-shirt printed </a:t>
            </a:r>
            <a:r>
              <a:rPr lang="en-US" sz="1600" dirty="0" smtClean="0">
                <a:latin typeface="+mj-lt"/>
              </a:rPr>
              <a:t>of that same photo.</a:t>
            </a:r>
            <a:endParaRPr lang="en-US" sz="1600" dirty="0">
              <a:latin typeface="+mj-lt"/>
            </a:endParaRPr>
          </a:p>
        </p:txBody>
      </p:sp>
      <p:pic>
        <p:nvPicPr>
          <p:cNvPr id="2051" name="Picture 3" descr="C:\Users\dleelachat\Desktop\macaulay-culkin-wearing-ryan-gosling-t-shir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16" r="9347" b="17369"/>
          <a:stretch/>
        </p:blipFill>
        <p:spPr bwMode="auto">
          <a:xfrm>
            <a:off x="5029200" y="1991618"/>
            <a:ext cx="2565675" cy="283298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48769" y="5086290"/>
            <a:ext cx="7971866" cy="400110"/>
          </a:xfrm>
          <a:prstGeom prst="rect">
            <a:avLst/>
          </a:prstGeom>
          <a:noFill/>
        </p:spPr>
        <p:txBody>
          <a:bodyPr wrap="square" rtlCol="0">
            <a:spAutoFit/>
          </a:bodyPr>
          <a:lstStyle/>
          <a:p>
            <a:r>
              <a:rPr lang="en-US" sz="2000" dirty="0" smtClean="0"/>
              <a:t>Guess who printed that shirt for Macaulay? None other than </a:t>
            </a:r>
            <a:r>
              <a:rPr lang="en-US" sz="2000" dirty="0" err="1" smtClean="0"/>
              <a:t>PoPATL</a:t>
            </a:r>
            <a:r>
              <a:rPr lang="en-US" sz="2000" dirty="0" smtClean="0"/>
              <a:t>!</a:t>
            </a:r>
            <a:endParaRPr lang="en-US" sz="2000" dirty="0"/>
          </a:p>
        </p:txBody>
      </p:sp>
    </p:spTree>
    <p:extLst>
      <p:ext uri="{BB962C8B-B14F-4D97-AF65-F5344CB8AC3E}">
        <p14:creationId xmlns:p14="http://schemas.microsoft.com/office/powerpoint/2010/main" xmlns="" val="2793197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Business Principles</a:t>
            </a:r>
            <a:endParaRPr lang="en-US" dirty="0"/>
          </a:p>
        </p:txBody>
      </p:sp>
      <p:sp>
        <p:nvSpPr>
          <p:cNvPr id="3" name="Content Placeholder 2"/>
          <p:cNvSpPr>
            <a:spLocks noGrp="1"/>
          </p:cNvSpPr>
          <p:nvPr>
            <p:ph idx="1"/>
          </p:nvPr>
        </p:nvSpPr>
        <p:spPr>
          <a:xfrm>
            <a:off x="457200" y="1295400"/>
            <a:ext cx="8229600" cy="4525963"/>
          </a:xfrm>
        </p:spPr>
        <p:txBody>
          <a:bodyPr/>
          <a:lstStyle/>
          <a:p>
            <a:pPr lvl="1"/>
            <a:r>
              <a:rPr lang="en-US" dirty="0" smtClean="0"/>
              <a:t>Marketing</a:t>
            </a:r>
          </a:p>
          <a:p>
            <a:pPr lvl="2"/>
            <a:r>
              <a:rPr lang="en-US" dirty="0" smtClean="0"/>
              <a:t>Plan and budget</a:t>
            </a:r>
          </a:p>
          <a:p>
            <a:pPr lvl="1"/>
            <a:r>
              <a:rPr lang="en-US" dirty="0" smtClean="0"/>
              <a:t>Product mastery and maintenance</a:t>
            </a:r>
          </a:p>
          <a:p>
            <a:pPr lvl="1"/>
            <a:r>
              <a:rPr lang="en-US" dirty="0" smtClean="0"/>
              <a:t>Graphic design</a:t>
            </a:r>
          </a:p>
          <a:p>
            <a:pPr lvl="2"/>
            <a:r>
              <a:rPr lang="en-US" dirty="0" smtClean="0"/>
              <a:t>User friendly software, or contract help</a:t>
            </a:r>
          </a:p>
          <a:p>
            <a:pPr lvl="1"/>
            <a:r>
              <a:rPr lang="en-US" dirty="0" smtClean="0"/>
              <a:t>Supply chain</a:t>
            </a:r>
          </a:p>
          <a:p>
            <a:pPr lvl="2"/>
            <a:r>
              <a:rPr lang="en-US" dirty="0" smtClean="0"/>
              <a:t>Quick access to blanks and inventory consumables</a:t>
            </a:r>
          </a:p>
          <a:p>
            <a:pPr lvl="1"/>
            <a:r>
              <a:rPr lang="en-US" dirty="0" smtClean="0"/>
              <a:t>Operational efficiency</a:t>
            </a:r>
          </a:p>
          <a:p>
            <a:pPr lvl="2"/>
            <a:r>
              <a:rPr lang="en-US" dirty="0" smtClean="0"/>
              <a:t>Order processing, accounting software</a:t>
            </a:r>
            <a:endParaRPr lang="en-US" dirty="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12540799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DTG?</a:t>
            </a:r>
            <a:endParaRPr lang="en-US" sz="4000" dirty="0"/>
          </a:p>
        </p:txBody>
      </p:sp>
      <p:sp>
        <p:nvSpPr>
          <p:cNvPr id="3" name="Content Placeholder 2"/>
          <p:cNvSpPr>
            <a:spLocks noGrp="1"/>
          </p:cNvSpPr>
          <p:nvPr>
            <p:ph idx="1"/>
          </p:nvPr>
        </p:nvSpPr>
        <p:spPr>
          <a:xfrm>
            <a:off x="457200" y="1219200"/>
            <a:ext cx="8229600" cy="4525963"/>
          </a:xfrm>
        </p:spPr>
        <p:txBody>
          <a:bodyPr/>
          <a:lstStyle/>
          <a:p>
            <a:r>
              <a:rPr lang="en-US" sz="2800" dirty="0" smtClean="0"/>
              <a:t>Low barrier to entry: becoming more accessible at all levels</a:t>
            </a:r>
          </a:p>
          <a:p>
            <a:r>
              <a:rPr lang="en-US" sz="2800" dirty="0" smtClean="0"/>
              <a:t>Established technology with mature product lines: ~ten years since first DTG printers launched (cf. to iPhone, 2007)</a:t>
            </a:r>
          </a:p>
          <a:p>
            <a:r>
              <a:rPr lang="en-US" sz="2800" dirty="0" smtClean="0"/>
              <a:t>More durable printers: major fulfillment places run them 24x7</a:t>
            </a:r>
          </a:p>
          <a:p>
            <a:r>
              <a:rPr lang="en-US" sz="2800" dirty="0" smtClean="0"/>
              <a:t>High potential for margins: 35% to 75%</a:t>
            </a:r>
          </a:p>
          <a:p>
            <a:r>
              <a:rPr lang="en-US" sz="2800" dirty="0" smtClean="0"/>
              <a:t>Quickly returns investment </a:t>
            </a:r>
          </a:p>
          <a:p>
            <a:endParaRPr lang="en-US" sz="2800" dirty="0" smtClean="0"/>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3669459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POLL</a:t>
            </a:r>
            <a:endParaRPr lang="en-US" dirty="0"/>
          </a:p>
        </p:txBody>
      </p:sp>
      <p:sp>
        <p:nvSpPr>
          <p:cNvPr id="3" name="Content Placeholder 2"/>
          <p:cNvSpPr>
            <a:spLocks noGrp="1"/>
          </p:cNvSpPr>
          <p:nvPr>
            <p:ph idx="1"/>
          </p:nvPr>
        </p:nvSpPr>
        <p:spPr/>
        <p:txBody>
          <a:bodyPr/>
          <a:lstStyle/>
          <a:p>
            <a:r>
              <a:rPr lang="en-US" dirty="0" smtClean="0"/>
              <a:t>Who has not yet started?</a:t>
            </a:r>
          </a:p>
          <a:p>
            <a:r>
              <a:rPr lang="en-US" dirty="0" smtClean="0"/>
              <a:t>Who has started within the last 6 months?</a:t>
            </a:r>
          </a:p>
          <a:p>
            <a:r>
              <a:rPr lang="en-US" dirty="0" smtClean="0"/>
              <a:t>Been in business for more than 1 year?</a:t>
            </a:r>
          </a:p>
          <a:p>
            <a:r>
              <a:rPr lang="en-US" dirty="0" smtClean="0"/>
              <a:t>More than 3 years?</a:t>
            </a:r>
          </a:p>
        </p:txBody>
      </p:sp>
      <p:sp>
        <p:nvSpPr>
          <p:cNvPr id="4" name="Footer Placeholder 3"/>
          <p:cNvSpPr>
            <a:spLocks noGrp="1"/>
          </p:cNvSpPr>
          <p:nvPr>
            <p:ph type="ftr" sz="quarter" idx="11"/>
          </p:nvPr>
        </p:nvSpPr>
        <p:spPr/>
        <p:txBody>
          <a:bodyPr/>
          <a:lstStyle/>
          <a:p>
            <a:pPr>
              <a:defRPr/>
            </a:pPr>
            <a:r>
              <a:rPr lang="en-US" smtClean="0"/>
              <a:t>Toll free in USA: 877.626.2538</a:t>
            </a:r>
            <a:endParaRPr lang="en-US"/>
          </a:p>
        </p:txBody>
      </p:sp>
    </p:spTree>
    <p:extLst>
      <p:ext uri="{BB962C8B-B14F-4D97-AF65-F5344CB8AC3E}">
        <p14:creationId xmlns:p14="http://schemas.microsoft.com/office/powerpoint/2010/main" xmlns="" val="36334047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18515</TotalTime>
  <Words>2983</Words>
  <Application>Microsoft Office PowerPoint</Application>
  <PresentationFormat>On-screen Show (4:3)</PresentationFormat>
  <Paragraphs>429</Paragraphs>
  <Slides>42</Slides>
  <Notes>42</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THE AGENDA</vt:lpstr>
      <vt:lpstr>About Your Presenter</vt:lpstr>
      <vt:lpstr>PoPATL</vt:lpstr>
      <vt:lpstr>Ryan Gosling / Macaulay Culkin T-Shirt Battle</vt:lpstr>
      <vt:lpstr>General Business Principles</vt:lpstr>
      <vt:lpstr>Why DTG?</vt:lpstr>
      <vt:lpstr>AUDIENCE POLL</vt:lpstr>
      <vt:lpstr>Startup Business</vt:lpstr>
      <vt:lpstr> CRAFT A QUALITY BUSINESS PLAN  </vt:lpstr>
      <vt:lpstr>Biz plan first steps</vt:lpstr>
      <vt:lpstr>Calculator Examples</vt:lpstr>
      <vt:lpstr>Make Accounting a Habit</vt:lpstr>
      <vt:lpstr>Ramp up Time</vt:lpstr>
      <vt:lpstr>PRICE FOR PROFIT</vt:lpstr>
      <vt:lpstr> DO MARKETING 101 </vt:lpstr>
      <vt:lpstr>SAMPLE DAILY</vt:lpstr>
      <vt:lpstr>Example Start-up Plan with No Sales Calls</vt:lpstr>
      <vt:lpstr>Example Start-up Plan with No Sales Calls</vt:lpstr>
      <vt:lpstr>Example Start-up Plan with No Sales Calls</vt:lpstr>
      <vt:lpstr> BUY SMART AND MAINTAIN YOUR EQUIPMENT  </vt:lpstr>
      <vt:lpstr>Grocery List</vt:lpstr>
      <vt:lpstr>Graphic and garment suppliers</vt:lpstr>
      <vt:lpstr>Existing Imaging Businesses</vt:lpstr>
      <vt:lpstr>Expand Skillsets</vt:lpstr>
      <vt:lpstr>Dedicated Shop Space</vt:lpstr>
      <vt:lpstr>Optimize Inventory</vt:lpstr>
      <vt:lpstr> Get to Know Your Competitors </vt:lpstr>
      <vt:lpstr> Creative revenue generation </vt:lpstr>
      <vt:lpstr> IMPROVE WEB PRESENCE </vt:lpstr>
      <vt:lpstr> GO MOBILE </vt:lpstr>
      <vt:lpstr>Some Event Types</vt:lpstr>
      <vt:lpstr>Common Mistakes to Avoid</vt:lpstr>
      <vt:lpstr>Common Mistake #2</vt:lpstr>
      <vt:lpstr>Common Mistake #3</vt:lpstr>
      <vt:lpstr>Common Mistake #4</vt:lpstr>
      <vt:lpstr>Common Mistake #5</vt:lpstr>
      <vt:lpstr> HELP ME CHOOSE WHICH TECHNIQUE</vt:lpstr>
      <vt:lpstr>Concluding Thoughts</vt:lpstr>
      <vt:lpstr>Questions &amp; Answers</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mPower</dc:title>
  <dc:creator>AnaJet, Inc.</dc:creator>
  <cp:lastModifiedBy>Karl Tipre</cp:lastModifiedBy>
  <cp:revision>468</cp:revision>
  <cp:lastPrinted>2014-08-22T17:54:22Z</cp:lastPrinted>
  <dcterms:created xsi:type="dcterms:W3CDTF">2011-07-21T19:34:23Z</dcterms:created>
  <dcterms:modified xsi:type="dcterms:W3CDTF">2015-10-21T22:24:55Z</dcterms:modified>
</cp:coreProperties>
</file>